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1" r:id="rId2"/>
  </p:sldMasterIdLst>
  <p:notesMasterIdLst>
    <p:notesMasterId r:id="rId22"/>
  </p:notesMasterIdLst>
  <p:sldIdLst>
    <p:sldId id="256" r:id="rId3"/>
    <p:sldId id="353" r:id="rId4"/>
    <p:sldId id="605" r:id="rId5"/>
    <p:sldId id="525" r:id="rId6"/>
    <p:sldId id="477" r:id="rId7"/>
    <p:sldId id="604" r:id="rId8"/>
    <p:sldId id="593" r:id="rId9"/>
    <p:sldId id="299" r:id="rId10"/>
    <p:sldId id="258" r:id="rId11"/>
    <p:sldId id="401" r:id="rId12"/>
    <p:sldId id="304" r:id="rId13"/>
    <p:sldId id="596" r:id="rId14"/>
    <p:sldId id="390" r:id="rId15"/>
    <p:sldId id="415" r:id="rId16"/>
    <p:sldId id="597" r:id="rId17"/>
    <p:sldId id="598" r:id="rId18"/>
    <p:sldId id="338" r:id="rId19"/>
    <p:sldId id="603" r:id="rId20"/>
    <p:sldId id="60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57E9"/>
    <a:srgbClr val="5A67E6"/>
    <a:srgbClr val="8C84DC"/>
    <a:srgbClr val="6484DC"/>
    <a:srgbClr val="4D84DC"/>
    <a:srgbClr val="2F35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5" autoAdjust="0"/>
    <p:restoredTop sz="84715" autoAdjust="0"/>
  </p:normalViewPr>
  <p:slideViewPr>
    <p:cSldViewPr snapToGrid="0">
      <p:cViewPr varScale="1">
        <p:scale>
          <a:sx n="61" d="100"/>
          <a:sy n="61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7BE832-8314-4945-B2B3-448C157B907F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B2649114-0119-46D6-A744-AAF1C3A7B1F4}">
      <dgm:prSet phldrT="[Text]" custT="1"/>
      <dgm:spPr/>
      <dgm:t>
        <a:bodyPr/>
        <a:lstStyle/>
        <a:p>
          <a:r>
            <a:rPr lang="en-IN" sz="1400" dirty="0">
              <a:latin typeface="Arial" panose="020B0604020202020204" pitchFamily="34" charset="0"/>
              <a:cs typeface="Arial" panose="020B0604020202020204" pitchFamily="34" charset="0"/>
            </a:rPr>
            <a:t>Specifying the Objective</a:t>
          </a:r>
        </a:p>
      </dgm:t>
    </dgm:pt>
    <dgm:pt modelId="{C43D7C48-3A19-4B25-BB95-2C4A4FB967B7}" type="parTrans" cxnId="{0182586F-1E1C-4F35-95E9-672A6A0C10AE}">
      <dgm:prSet/>
      <dgm:spPr/>
      <dgm:t>
        <a:bodyPr/>
        <a:lstStyle/>
        <a:p>
          <a:endParaRPr lang="en-IN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DB5864D-D67E-413E-AFE9-A9090382AA22}" type="sibTrans" cxnId="{0182586F-1E1C-4F35-95E9-672A6A0C10AE}">
      <dgm:prSet/>
      <dgm:spPr/>
      <dgm:t>
        <a:bodyPr/>
        <a:lstStyle/>
        <a:p>
          <a:endParaRPr lang="en-IN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6562B24-B0BC-40BF-AC0F-97FE46AC0E1E}">
      <dgm:prSet phldrT="[Text]" custT="1"/>
      <dgm:spPr/>
      <dgm:t>
        <a:bodyPr/>
        <a:lstStyle/>
        <a:p>
          <a:r>
            <a:rPr lang="en-IN" sz="1400" dirty="0">
              <a:latin typeface="Arial" panose="020B0604020202020204" pitchFamily="34" charset="0"/>
              <a:cs typeface="Arial" panose="020B0604020202020204" pitchFamily="34" charset="0"/>
            </a:rPr>
            <a:t>Determining the Time Perspective</a:t>
          </a:r>
        </a:p>
      </dgm:t>
    </dgm:pt>
    <dgm:pt modelId="{1051ED82-7F60-46E1-9121-D7F73E4C452E}" type="parTrans" cxnId="{FC420E5F-FF90-4BC0-BCA1-11AD583BCDDA}">
      <dgm:prSet/>
      <dgm:spPr/>
      <dgm:t>
        <a:bodyPr/>
        <a:lstStyle/>
        <a:p>
          <a:endParaRPr lang="en-IN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34EAC07-35C6-41F4-832E-955D8AAB2A4A}" type="sibTrans" cxnId="{FC420E5F-FF90-4BC0-BCA1-11AD583BCDDA}">
      <dgm:prSet/>
      <dgm:spPr/>
      <dgm:t>
        <a:bodyPr/>
        <a:lstStyle/>
        <a:p>
          <a:endParaRPr lang="en-IN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4F8C3CB-2CA9-455A-B723-6B0BFE16B7B5}">
      <dgm:prSet phldrT="[Text]" custT="1"/>
      <dgm:spPr/>
      <dgm:t>
        <a:bodyPr/>
        <a:lstStyle/>
        <a:p>
          <a:r>
            <a:rPr lang="en-IN" sz="1400" dirty="0">
              <a:latin typeface="Arial" panose="020B0604020202020204" pitchFamily="34" charset="0"/>
              <a:cs typeface="Arial" panose="020B0604020202020204" pitchFamily="34" charset="0"/>
            </a:rPr>
            <a:t>Choice of method for Forecasting</a:t>
          </a:r>
        </a:p>
      </dgm:t>
    </dgm:pt>
    <dgm:pt modelId="{F5539B75-42BC-4EB2-8E58-C8C4D26E94C5}" type="parTrans" cxnId="{A22EB645-AE25-4E13-BAFE-A62E46473929}">
      <dgm:prSet/>
      <dgm:spPr/>
      <dgm:t>
        <a:bodyPr/>
        <a:lstStyle/>
        <a:p>
          <a:endParaRPr lang="en-IN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5327508-4709-41A1-A1C9-944177C3814E}" type="sibTrans" cxnId="{A22EB645-AE25-4E13-BAFE-A62E46473929}">
      <dgm:prSet/>
      <dgm:spPr/>
      <dgm:t>
        <a:bodyPr/>
        <a:lstStyle/>
        <a:p>
          <a:endParaRPr lang="en-IN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9B9230D-A44D-43B2-B74B-6C4466DEA108}">
      <dgm:prSet phldrT="[Text]" custT="1"/>
      <dgm:spPr/>
      <dgm:t>
        <a:bodyPr/>
        <a:lstStyle/>
        <a:p>
          <a:r>
            <a:rPr lang="en-IN" sz="1400" dirty="0">
              <a:latin typeface="Arial" panose="020B0604020202020204" pitchFamily="34" charset="0"/>
              <a:cs typeface="Arial" panose="020B0604020202020204" pitchFamily="34" charset="0"/>
            </a:rPr>
            <a:t>Collection of Data and Data Adjustment</a:t>
          </a:r>
        </a:p>
      </dgm:t>
    </dgm:pt>
    <dgm:pt modelId="{0A908F8C-6F83-4D96-B1F7-8CC8B960F50F}" type="parTrans" cxnId="{1A596985-6205-498C-976E-854A93F5901A}">
      <dgm:prSet/>
      <dgm:spPr/>
      <dgm:t>
        <a:bodyPr/>
        <a:lstStyle/>
        <a:p>
          <a:endParaRPr lang="en-IN"/>
        </a:p>
      </dgm:t>
    </dgm:pt>
    <dgm:pt modelId="{0C64EAC6-B5C8-42BC-B64F-1AFB67463518}" type="sibTrans" cxnId="{1A596985-6205-498C-976E-854A93F5901A}">
      <dgm:prSet/>
      <dgm:spPr/>
      <dgm:t>
        <a:bodyPr/>
        <a:lstStyle/>
        <a:p>
          <a:endParaRPr lang="en-IN"/>
        </a:p>
      </dgm:t>
    </dgm:pt>
    <dgm:pt modelId="{FB0F1666-1731-4002-9994-C20EDEC2F158}">
      <dgm:prSet phldrT="[Text]" custT="1"/>
      <dgm:spPr/>
      <dgm:t>
        <a:bodyPr/>
        <a:lstStyle/>
        <a:p>
          <a:r>
            <a:rPr lang="en-IN" sz="1400" dirty="0">
              <a:latin typeface="Arial" panose="020B0604020202020204" pitchFamily="34" charset="0"/>
              <a:cs typeface="Arial" panose="020B0604020202020204" pitchFamily="34" charset="0"/>
            </a:rPr>
            <a:t>Estimation and Interpretation of Results</a:t>
          </a:r>
        </a:p>
      </dgm:t>
    </dgm:pt>
    <dgm:pt modelId="{DDAEDB83-36BE-4CAE-903C-ECE7DBB143F7}" type="parTrans" cxnId="{EAC357B8-E178-4962-A71B-1F63CE8F1074}">
      <dgm:prSet/>
      <dgm:spPr/>
      <dgm:t>
        <a:bodyPr/>
        <a:lstStyle/>
        <a:p>
          <a:endParaRPr lang="en-IN"/>
        </a:p>
      </dgm:t>
    </dgm:pt>
    <dgm:pt modelId="{C453FBD0-0878-4DF3-AEA2-64EDC0B9DAA2}" type="sibTrans" cxnId="{EAC357B8-E178-4962-A71B-1F63CE8F1074}">
      <dgm:prSet/>
      <dgm:spPr/>
      <dgm:t>
        <a:bodyPr/>
        <a:lstStyle/>
        <a:p>
          <a:endParaRPr lang="en-IN"/>
        </a:p>
      </dgm:t>
    </dgm:pt>
    <dgm:pt modelId="{8FA7F1B0-FD0E-4399-BCF9-4278F8DCC502}" type="pres">
      <dgm:prSet presAssocID="{7D7BE832-8314-4945-B2B3-448C157B907F}" presName="Name0" presStyleCnt="0">
        <dgm:presLayoutVars>
          <dgm:dir/>
          <dgm:animLvl val="lvl"/>
          <dgm:resizeHandles val="exact"/>
        </dgm:presLayoutVars>
      </dgm:prSet>
      <dgm:spPr/>
    </dgm:pt>
    <dgm:pt modelId="{E2E2359B-AFED-4170-B75C-28AFEAB226A4}" type="pres">
      <dgm:prSet presAssocID="{B2649114-0119-46D6-A744-AAF1C3A7B1F4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7252505A-E5EE-43C3-BC19-2166E79E4B92}" type="pres">
      <dgm:prSet presAssocID="{2DB5864D-D67E-413E-AFE9-A9090382AA22}" presName="parTxOnlySpace" presStyleCnt="0"/>
      <dgm:spPr/>
    </dgm:pt>
    <dgm:pt modelId="{D1914091-EC2A-42FD-B3BE-0D608E7426CD}" type="pres">
      <dgm:prSet presAssocID="{B6562B24-B0BC-40BF-AC0F-97FE46AC0E1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E191CF30-9FB1-43E5-BAC8-7600C5B8E119}" type="pres">
      <dgm:prSet presAssocID="{634EAC07-35C6-41F4-832E-955D8AAB2A4A}" presName="parTxOnlySpace" presStyleCnt="0"/>
      <dgm:spPr/>
    </dgm:pt>
    <dgm:pt modelId="{71E2BB53-643E-43E7-ABFA-E9ABC2EE357D}" type="pres">
      <dgm:prSet presAssocID="{F4F8C3CB-2CA9-455A-B723-6B0BFE16B7B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39526E5-D685-4B51-8C2D-76CA630E164C}" type="pres">
      <dgm:prSet presAssocID="{05327508-4709-41A1-A1C9-944177C3814E}" presName="parTxOnlySpace" presStyleCnt="0"/>
      <dgm:spPr/>
    </dgm:pt>
    <dgm:pt modelId="{D0999283-8452-47E6-A46F-E02EB23F0A37}" type="pres">
      <dgm:prSet presAssocID="{09B9230D-A44D-43B2-B74B-6C4466DEA108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39A7BEF6-A701-4CC6-9A8D-5A3DEE961734}" type="pres">
      <dgm:prSet presAssocID="{0C64EAC6-B5C8-42BC-B64F-1AFB67463518}" presName="parTxOnlySpace" presStyleCnt="0"/>
      <dgm:spPr/>
    </dgm:pt>
    <dgm:pt modelId="{04DE6794-9EAD-43A0-AD39-017200B84DDF}" type="pres">
      <dgm:prSet presAssocID="{FB0F1666-1731-4002-9994-C20EDEC2F15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06E14522-1FB3-428D-A3C2-D5802C85995E}" type="presOf" srcId="{B2649114-0119-46D6-A744-AAF1C3A7B1F4}" destId="{E2E2359B-AFED-4170-B75C-28AFEAB226A4}" srcOrd="0" destOrd="0" presId="urn:microsoft.com/office/officeart/2005/8/layout/chevron1"/>
    <dgm:cxn modelId="{FC420E5F-FF90-4BC0-BCA1-11AD583BCDDA}" srcId="{7D7BE832-8314-4945-B2B3-448C157B907F}" destId="{B6562B24-B0BC-40BF-AC0F-97FE46AC0E1E}" srcOrd="1" destOrd="0" parTransId="{1051ED82-7F60-46E1-9121-D7F73E4C452E}" sibTransId="{634EAC07-35C6-41F4-832E-955D8AAB2A4A}"/>
    <dgm:cxn modelId="{A22EB645-AE25-4E13-BAFE-A62E46473929}" srcId="{7D7BE832-8314-4945-B2B3-448C157B907F}" destId="{F4F8C3CB-2CA9-455A-B723-6B0BFE16B7B5}" srcOrd="2" destOrd="0" parTransId="{F5539B75-42BC-4EB2-8E58-C8C4D26E94C5}" sibTransId="{05327508-4709-41A1-A1C9-944177C3814E}"/>
    <dgm:cxn modelId="{0182586F-1E1C-4F35-95E9-672A6A0C10AE}" srcId="{7D7BE832-8314-4945-B2B3-448C157B907F}" destId="{B2649114-0119-46D6-A744-AAF1C3A7B1F4}" srcOrd="0" destOrd="0" parTransId="{C43D7C48-3A19-4B25-BB95-2C4A4FB967B7}" sibTransId="{2DB5864D-D67E-413E-AFE9-A9090382AA22}"/>
    <dgm:cxn modelId="{A63EC755-8748-47F7-A217-221DE4D90728}" type="presOf" srcId="{FB0F1666-1731-4002-9994-C20EDEC2F158}" destId="{04DE6794-9EAD-43A0-AD39-017200B84DDF}" srcOrd="0" destOrd="0" presId="urn:microsoft.com/office/officeart/2005/8/layout/chevron1"/>
    <dgm:cxn modelId="{71AD757E-2B38-4DB1-82DC-7D6500F543AB}" type="presOf" srcId="{B6562B24-B0BC-40BF-AC0F-97FE46AC0E1E}" destId="{D1914091-EC2A-42FD-B3BE-0D608E7426CD}" srcOrd="0" destOrd="0" presId="urn:microsoft.com/office/officeart/2005/8/layout/chevron1"/>
    <dgm:cxn modelId="{1A596985-6205-498C-976E-854A93F5901A}" srcId="{7D7BE832-8314-4945-B2B3-448C157B907F}" destId="{09B9230D-A44D-43B2-B74B-6C4466DEA108}" srcOrd="3" destOrd="0" parTransId="{0A908F8C-6F83-4D96-B1F7-8CC8B960F50F}" sibTransId="{0C64EAC6-B5C8-42BC-B64F-1AFB67463518}"/>
    <dgm:cxn modelId="{38B19DB6-7946-402A-AFBD-7A85AD7CFE27}" type="presOf" srcId="{7D7BE832-8314-4945-B2B3-448C157B907F}" destId="{8FA7F1B0-FD0E-4399-BCF9-4278F8DCC502}" srcOrd="0" destOrd="0" presId="urn:microsoft.com/office/officeart/2005/8/layout/chevron1"/>
    <dgm:cxn modelId="{EAC357B8-E178-4962-A71B-1F63CE8F1074}" srcId="{7D7BE832-8314-4945-B2B3-448C157B907F}" destId="{FB0F1666-1731-4002-9994-C20EDEC2F158}" srcOrd="4" destOrd="0" parTransId="{DDAEDB83-36BE-4CAE-903C-ECE7DBB143F7}" sibTransId="{C453FBD0-0878-4DF3-AEA2-64EDC0B9DAA2}"/>
    <dgm:cxn modelId="{025BBEB8-1DB4-4AD6-A897-4BD42FAECA93}" type="presOf" srcId="{F4F8C3CB-2CA9-455A-B723-6B0BFE16B7B5}" destId="{71E2BB53-643E-43E7-ABFA-E9ABC2EE357D}" srcOrd="0" destOrd="0" presId="urn:microsoft.com/office/officeart/2005/8/layout/chevron1"/>
    <dgm:cxn modelId="{09A16AEE-153E-4CC1-8FA5-0CFDDED221A5}" type="presOf" srcId="{09B9230D-A44D-43B2-B74B-6C4466DEA108}" destId="{D0999283-8452-47E6-A46F-E02EB23F0A37}" srcOrd="0" destOrd="0" presId="urn:microsoft.com/office/officeart/2005/8/layout/chevron1"/>
    <dgm:cxn modelId="{DF5D3D4C-BB3F-43AB-B4F1-B036BF2853CB}" type="presParOf" srcId="{8FA7F1B0-FD0E-4399-BCF9-4278F8DCC502}" destId="{E2E2359B-AFED-4170-B75C-28AFEAB226A4}" srcOrd="0" destOrd="0" presId="urn:microsoft.com/office/officeart/2005/8/layout/chevron1"/>
    <dgm:cxn modelId="{5517C5E8-8D25-42AC-A1DF-3C4D62D4D6B0}" type="presParOf" srcId="{8FA7F1B0-FD0E-4399-BCF9-4278F8DCC502}" destId="{7252505A-E5EE-43C3-BC19-2166E79E4B92}" srcOrd="1" destOrd="0" presId="urn:microsoft.com/office/officeart/2005/8/layout/chevron1"/>
    <dgm:cxn modelId="{6B4FDC71-0030-4623-886C-B5E5D28A9015}" type="presParOf" srcId="{8FA7F1B0-FD0E-4399-BCF9-4278F8DCC502}" destId="{D1914091-EC2A-42FD-B3BE-0D608E7426CD}" srcOrd="2" destOrd="0" presId="urn:microsoft.com/office/officeart/2005/8/layout/chevron1"/>
    <dgm:cxn modelId="{6805F6D8-FEC4-4C24-8277-0E77B46E9CA3}" type="presParOf" srcId="{8FA7F1B0-FD0E-4399-BCF9-4278F8DCC502}" destId="{E191CF30-9FB1-43E5-BAC8-7600C5B8E119}" srcOrd="3" destOrd="0" presId="urn:microsoft.com/office/officeart/2005/8/layout/chevron1"/>
    <dgm:cxn modelId="{1407B7DF-68E6-4E5F-9E2F-92CE69B49648}" type="presParOf" srcId="{8FA7F1B0-FD0E-4399-BCF9-4278F8DCC502}" destId="{71E2BB53-643E-43E7-ABFA-E9ABC2EE357D}" srcOrd="4" destOrd="0" presId="urn:microsoft.com/office/officeart/2005/8/layout/chevron1"/>
    <dgm:cxn modelId="{D2223209-5D6C-4B41-8DA6-6495A686010D}" type="presParOf" srcId="{8FA7F1B0-FD0E-4399-BCF9-4278F8DCC502}" destId="{039526E5-D685-4B51-8C2D-76CA630E164C}" srcOrd="5" destOrd="0" presId="urn:microsoft.com/office/officeart/2005/8/layout/chevron1"/>
    <dgm:cxn modelId="{223D5EA6-92F4-469A-AF75-3B55C5609991}" type="presParOf" srcId="{8FA7F1B0-FD0E-4399-BCF9-4278F8DCC502}" destId="{D0999283-8452-47E6-A46F-E02EB23F0A37}" srcOrd="6" destOrd="0" presId="urn:microsoft.com/office/officeart/2005/8/layout/chevron1"/>
    <dgm:cxn modelId="{5F06233B-405E-450F-B384-2F3A1D85DD82}" type="presParOf" srcId="{8FA7F1B0-FD0E-4399-BCF9-4278F8DCC502}" destId="{39A7BEF6-A701-4CC6-9A8D-5A3DEE961734}" srcOrd="7" destOrd="0" presId="urn:microsoft.com/office/officeart/2005/8/layout/chevron1"/>
    <dgm:cxn modelId="{6DB0A317-C417-4C43-95B8-92A4314919E2}" type="presParOf" srcId="{8FA7F1B0-FD0E-4399-BCF9-4278F8DCC502}" destId="{04DE6794-9EAD-43A0-AD39-017200B84DDF}" srcOrd="8" destOrd="0" presId="urn:microsoft.com/office/officeart/2005/8/layout/chevron1"/>
  </dgm:cxnLst>
  <dgm:bg/>
  <dgm:whole>
    <a:ln>
      <a:solidFill>
        <a:schemeClr val="bg1">
          <a:lumMod val="75000"/>
        </a:schemeClr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7544C9-0A68-46CB-A21E-C4F178A7562D}" type="doc">
      <dgm:prSet loTypeId="urn:microsoft.com/office/officeart/2005/8/layout/chevron2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A505754F-35C3-4EA7-BA60-1975FAE0DC8D}">
      <dgm:prSet phldrT="[Text]" custT="1"/>
      <dgm:spPr/>
      <dgm:t>
        <a:bodyPr/>
        <a:lstStyle/>
        <a:p>
          <a:r>
            <a:rPr lang="en-IN" sz="1400" dirty="0">
              <a:latin typeface="Arial" panose="020B0604020202020204" pitchFamily="34" charset="0"/>
              <a:cs typeface="Arial" panose="020B0604020202020204" pitchFamily="34" charset="0"/>
            </a:rPr>
            <a:t>1</a:t>
          </a:r>
        </a:p>
      </dgm:t>
    </dgm:pt>
    <dgm:pt modelId="{8F1380FB-4B50-46C2-904C-2F316AB2FE95}" type="parTrans" cxnId="{50E78D5F-8B70-40AC-AF0F-3DC15947607A}">
      <dgm:prSet/>
      <dgm:spPr/>
      <dgm:t>
        <a:bodyPr/>
        <a:lstStyle/>
        <a:p>
          <a:endParaRPr lang="en-IN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C3BF9F7-CB34-407D-BF9F-C04B32B643CB}" type="sibTrans" cxnId="{50E78D5F-8B70-40AC-AF0F-3DC15947607A}">
      <dgm:prSet/>
      <dgm:spPr/>
      <dgm:t>
        <a:bodyPr/>
        <a:lstStyle/>
        <a:p>
          <a:endParaRPr lang="en-IN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FE9D8CB-5102-4ABF-ADD2-7640CAB5F861}">
      <dgm:prSet phldrT="[Text]" custT="1"/>
      <dgm:spPr/>
      <dgm:t>
        <a:bodyPr/>
        <a:lstStyle/>
        <a:p>
          <a:r>
            <a:rPr lang="en-IN" sz="1400" dirty="0">
              <a:latin typeface="Arial" panose="020B0604020202020204" pitchFamily="34" charset="0"/>
              <a:cs typeface="Arial" panose="020B0604020202020204" pitchFamily="34" charset="0"/>
            </a:rPr>
            <a:t>2</a:t>
          </a:r>
        </a:p>
      </dgm:t>
    </dgm:pt>
    <dgm:pt modelId="{8CD38AF2-65E9-442D-B810-A010A4C084B4}" type="parTrans" cxnId="{D98BAE36-8B71-4A35-BAE0-E53D53F3B8DD}">
      <dgm:prSet/>
      <dgm:spPr/>
      <dgm:t>
        <a:bodyPr/>
        <a:lstStyle/>
        <a:p>
          <a:endParaRPr lang="en-IN"/>
        </a:p>
      </dgm:t>
    </dgm:pt>
    <dgm:pt modelId="{20D8FB69-3CE5-4996-B53D-FBD1EDCF08E7}" type="sibTrans" cxnId="{D98BAE36-8B71-4A35-BAE0-E53D53F3B8DD}">
      <dgm:prSet/>
      <dgm:spPr/>
      <dgm:t>
        <a:bodyPr/>
        <a:lstStyle/>
        <a:p>
          <a:endParaRPr lang="en-IN"/>
        </a:p>
      </dgm:t>
    </dgm:pt>
    <dgm:pt modelId="{FC882055-54F5-4D94-8E16-4402FEAAD17D}">
      <dgm:prSet phldrT="[Text]" custT="1"/>
      <dgm:spPr/>
      <dgm:t>
        <a:bodyPr/>
        <a:lstStyle/>
        <a:p>
          <a:r>
            <a:rPr lang="en-IN" sz="1400" dirty="0">
              <a:latin typeface="Arial" panose="020B0604020202020204" pitchFamily="34" charset="0"/>
              <a:cs typeface="Arial" panose="020B0604020202020204" pitchFamily="34" charset="0"/>
            </a:rPr>
            <a:t>3</a:t>
          </a:r>
        </a:p>
      </dgm:t>
    </dgm:pt>
    <dgm:pt modelId="{CF976A77-96EC-436B-A41E-31D21AB24578}" type="parTrans" cxnId="{A1BAE27B-C546-4036-B81D-8659FFE28F95}">
      <dgm:prSet/>
      <dgm:spPr/>
      <dgm:t>
        <a:bodyPr/>
        <a:lstStyle/>
        <a:p>
          <a:endParaRPr lang="en-IN"/>
        </a:p>
      </dgm:t>
    </dgm:pt>
    <dgm:pt modelId="{22FB41AD-8D0F-4DDD-A4A4-2C5B254C184C}" type="sibTrans" cxnId="{A1BAE27B-C546-4036-B81D-8659FFE28F95}">
      <dgm:prSet/>
      <dgm:spPr/>
      <dgm:t>
        <a:bodyPr/>
        <a:lstStyle/>
        <a:p>
          <a:endParaRPr lang="en-IN"/>
        </a:p>
      </dgm:t>
    </dgm:pt>
    <dgm:pt modelId="{70AC2E68-E3AB-4333-A7DF-90FB0506DB32}">
      <dgm:prSet phldrT="[Text]" custT="1"/>
      <dgm:spPr/>
      <dgm:t>
        <a:bodyPr/>
        <a:lstStyle/>
        <a:p>
          <a:r>
            <a:rPr lang="en-IN" sz="1400" dirty="0">
              <a:latin typeface="Arial" panose="020B0604020202020204" pitchFamily="34" charset="0"/>
              <a:cs typeface="Arial" panose="020B0604020202020204" pitchFamily="34" charset="0"/>
            </a:rPr>
            <a:t>4</a:t>
          </a:r>
        </a:p>
      </dgm:t>
    </dgm:pt>
    <dgm:pt modelId="{7A561B9C-3B7F-4FEC-A803-2DFB26BA658A}" type="parTrans" cxnId="{8A821F9A-710D-4C40-A44B-4DF45A41EA3C}">
      <dgm:prSet/>
      <dgm:spPr/>
      <dgm:t>
        <a:bodyPr/>
        <a:lstStyle/>
        <a:p>
          <a:endParaRPr lang="en-IN"/>
        </a:p>
      </dgm:t>
    </dgm:pt>
    <dgm:pt modelId="{6F59A6C7-8DEA-4EBF-A61F-3969F960A699}" type="sibTrans" cxnId="{8A821F9A-710D-4C40-A44B-4DF45A41EA3C}">
      <dgm:prSet/>
      <dgm:spPr/>
      <dgm:t>
        <a:bodyPr/>
        <a:lstStyle/>
        <a:p>
          <a:endParaRPr lang="en-IN"/>
        </a:p>
      </dgm:t>
    </dgm:pt>
    <dgm:pt modelId="{C014E3EB-D45A-49EF-9303-718284120322}">
      <dgm:prSet phldrT="[Text]" custT="1"/>
      <dgm:spPr/>
      <dgm:t>
        <a:bodyPr/>
        <a:lstStyle/>
        <a:p>
          <a:r>
            <a:rPr lang="en-IN" sz="1400" dirty="0">
              <a:latin typeface="Arial" panose="020B0604020202020204" pitchFamily="34" charset="0"/>
              <a:cs typeface="Arial" panose="020B0604020202020204" pitchFamily="34" charset="0"/>
            </a:rPr>
            <a:t>5</a:t>
          </a:r>
        </a:p>
      </dgm:t>
    </dgm:pt>
    <dgm:pt modelId="{136CEF15-A6E5-41C8-8EF0-D15F5CA204B0}" type="parTrans" cxnId="{D7A2576F-D0C2-49FB-99F4-FB939FD29D9E}">
      <dgm:prSet/>
      <dgm:spPr/>
      <dgm:t>
        <a:bodyPr/>
        <a:lstStyle/>
        <a:p>
          <a:endParaRPr lang="en-IN"/>
        </a:p>
      </dgm:t>
    </dgm:pt>
    <dgm:pt modelId="{8B3EB9AF-3C9F-4C0B-B8B7-27E114C03FC1}" type="sibTrans" cxnId="{D7A2576F-D0C2-49FB-99F4-FB939FD29D9E}">
      <dgm:prSet/>
      <dgm:spPr/>
      <dgm:t>
        <a:bodyPr/>
        <a:lstStyle/>
        <a:p>
          <a:endParaRPr lang="en-IN"/>
        </a:p>
      </dgm:t>
    </dgm:pt>
    <dgm:pt modelId="{12FA10C7-3017-4DAC-80A9-700A70309A93}">
      <dgm:prSet phldrT="[Text]" custT="1"/>
      <dgm:spPr/>
      <dgm:t>
        <a:bodyPr/>
        <a:lstStyle/>
        <a:p>
          <a:r>
            <a:rPr lang="en-IN" sz="1400" dirty="0">
              <a:latin typeface="Arial" panose="020B0604020202020204" pitchFamily="34" charset="0"/>
              <a:cs typeface="Arial" panose="020B0604020202020204" pitchFamily="34" charset="0"/>
            </a:rPr>
            <a:t>6</a:t>
          </a:r>
        </a:p>
      </dgm:t>
    </dgm:pt>
    <dgm:pt modelId="{BC47D59E-BBCE-4B25-BD63-BF6E6B245347}" type="parTrans" cxnId="{D4F961DE-FF4A-48EC-BE4C-456DF8EAFA85}">
      <dgm:prSet/>
      <dgm:spPr/>
      <dgm:t>
        <a:bodyPr/>
        <a:lstStyle/>
        <a:p>
          <a:endParaRPr lang="en-IN"/>
        </a:p>
      </dgm:t>
    </dgm:pt>
    <dgm:pt modelId="{08C353ED-B97A-4E24-8B59-072F595F07C9}" type="sibTrans" cxnId="{D4F961DE-FF4A-48EC-BE4C-456DF8EAFA85}">
      <dgm:prSet/>
      <dgm:spPr/>
      <dgm:t>
        <a:bodyPr/>
        <a:lstStyle/>
        <a:p>
          <a:endParaRPr lang="en-IN"/>
        </a:p>
      </dgm:t>
    </dgm:pt>
    <dgm:pt modelId="{7D3AF0CB-4C11-4CE9-A9F0-0E09DFE94EFB}">
      <dgm:prSet phldrT="[Text]" custT="1"/>
      <dgm:spPr/>
      <dgm:t>
        <a:bodyPr/>
        <a:lstStyle/>
        <a:p>
          <a:r>
            <a:rPr lang="en-IN" sz="1400" dirty="0">
              <a:latin typeface="Arial" panose="020B0604020202020204" pitchFamily="34" charset="0"/>
              <a:cs typeface="Arial" panose="020B0604020202020204" pitchFamily="34" charset="0"/>
            </a:rPr>
            <a:t>7</a:t>
          </a:r>
        </a:p>
      </dgm:t>
    </dgm:pt>
    <dgm:pt modelId="{5C4800CA-6616-4158-8AA4-558133BA334E}" type="parTrans" cxnId="{8D4F8BB7-C260-4991-95B2-DE68E24F2B49}">
      <dgm:prSet/>
      <dgm:spPr/>
      <dgm:t>
        <a:bodyPr/>
        <a:lstStyle/>
        <a:p>
          <a:endParaRPr lang="en-IN"/>
        </a:p>
      </dgm:t>
    </dgm:pt>
    <dgm:pt modelId="{F4E76ADB-7AA7-4CBC-AC97-EED93F9682B8}" type="sibTrans" cxnId="{8D4F8BB7-C260-4991-95B2-DE68E24F2B49}">
      <dgm:prSet/>
      <dgm:spPr/>
      <dgm:t>
        <a:bodyPr/>
        <a:lstStyle/>
        <a:p>
          <a:endParaRPr lang="en-IN"/>
        </a:p>
      </dgm:t>
    </dgm:pt>
    <dgm:pt modelId="{8E2964DF-60FD-44C7-B79C-332C53DEF524}">
      <dgm:prSet custT="1"/>
      <dgm:spPr/>
      <dgm:t>
        <a:bodyPr/>
        <a:lstStyle/>
        <a:p>
          <a:pPr>
            <a:buFont typeface="+mj-lt"/>
            <a:buNone/>
          </a:pPr>
          <a:r>
            <a:rPr lang="en-US" sz="1200" b="1" dirty="0">
              <a:latin typeface="Arial" panose="020B0604020202020204" pitchFamily="34" charset="0"/>
              <a:cs typeface="Arial" panose="020B0604020202020204" pitchFamily="34" charset="0"/>
            </a:rPr>
            <a:t>Premigration planning: </a:t>
          </a:r>
          <a: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  <a:t>Exploring the source systems, multiple data models.</a:t>
          </a:r>
          <a:endParaRPr lang="en-IN" sz="1200" dirty="0"/>
        </a:p>
      </dgm:t>
    </dgm:pt>
    <dgm:pt modelId="{30AAF830-44B6-434D-8266-5CEA1C188F99}" type="parTrans" cxnId="{A80B0B61-7515-476D-9EE6-A6ABB53859B5}">
      <dgm:prSet/>
      <dgm:spPr/>
      <dgm:t>
        <a:bodyPr/>
        <a:lstStyle/>
        <a:p>
          <a:endParaRPr lang="en-IN"/>
        </a:p>
      </dgm:t>
    </dgm:pt>
    <dgm:pt modelId="{6716EEF8-956B-449D-91A8-02336D051923}" type="sibTrans" cxnId="{A80B0B61-7515-476D-9EE6-A6ABB53859B5}">
      <dgm:prSet/>
      <dgm:spPr/>
      <dgm:t>
        <a:bodyPr/>
        <a:lstStyle/>
        <a:p>
          <a:endParaRPr lang="en-IN"/>
        </a:p>
      </dgm:t>
    </dgm:pt>
    <dgm:pt modelId="{FB3F6B78-524C-4E91-874A-82C7F44D14DD}">
      <dgm:prSet custT="1"/>
      <dgm:spPr/>
      <dgm:t>
        <a:bodyPr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US" sz="1200" b="1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Project initiation: </a:t>
          </a:r>
          <a:r>
            <a:rPr lang="en-US" sz="12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Briefing key stakeholders and project scoping </a:t>
          </a:r>
          <a:endParaRPr lang="en-IN" sz="1200" b="0" kern="1200" dirty="0"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9A131D52-86CD-42B7-A177-5441B853D83D}" type="parTrans" cxnId="{C844F164-AFF2-43A4-8706-A7102C181E03}">
      <dgm:prSet/>
      <dgm:spPr/>
      <dgm:t>
        <a:bodyPr/>
        <a:lstStyle/>
        <a:p>
          <a:endParaRPr lang="en-IN"/>
        </a:p>
      </dgm:t>
    </dgm:pt>
    <dgm:pt modelId="{3F5C873B-7E24-4E56-B348-D63709801521}" type="sibTrans" cxnId="{C844F164-AFF2-43A4-8706-A7102C181E03}">
      <dgm:prSet/>
      <dgm:spPr/>
      <dgm:t>
        <a:bodyPr/>
        <a:lstStyle/>
        <a:p>
          <a:endParaRPr lang="en-IN"/>
        </a:p>
      </dgm:t>
    </dgm:pt>
    <dgm:pt modelId="{1B7ECDBE-27FD-4578-ABF1-82362D9B6356}">
      <dgm:prSet custT="1"/>
      <dgm:spPr/>
      <dgm:t>
        <a:bodyPr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US" sz="1200" b="1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Data assessment: </a:t>
          </a:r>
          <a:r>
            <a:rPr lang="en-US" sz="12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Data profiling, evaluating the quality of the data and its inconsistencies, challenges</a:t>
          </a:r>
          <a:endParaRPr lang="en-IN" sz="1200" b="0" kern="1200" dirty="0"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90CA8155-6D5E-446A-BE17-369323368F8B}" type="parTrans" cxnId="{4948728F-0242-452F-80BD-EE399FF78892}">
      <dgm:prSet/>
      <dgm:spPr/>
      <dgm:t>
        <a:bodyPr/>
        <a:lstStyle/>
        <a:p>
          <a:endParaRPr lang="en-IN"/>
        </a:p>
      </dgm:t>
    </dgm:pt>
    <dgm:pt modelId="{CA07B229-FF1B-4330-9800-439423D46AC6}" type="sibTrans" cxnId="{4948728F-0242-452F-80BD-EE399FF78892}">
      <dgm:prSet/>
      <dgm:spPr/>
      <dgm:t>
        <a:bodyPr/>
        <a:lstStyle/>
        <a:p>
          <a:endParaRPr lang="en-IN"/>
        </a:p>
      </dgm:t>
    </dgm:pt>
    <dgm:pt modelId="{CCDB6E84-54FF-4C96-9A48-D9E101C0C937}">
      <dgm:prSet custT="1"/>
      <dgm:spPr/>
      <dgm:t>
        <a:bodyPr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US" sz="1200" b="1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Solution designing: </a:t>
          </a:r>
          <a:r>
            <a:rPr lang="en-US" sz="12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Defining technical architecture, process on how to transition to new system</a:t>
          </a:r>
          <a:endParaRPr lang="en-IN" sz="1200" b="0" kern="1200" dirty="0"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85168340-332F-460A-A9B0-8261B1160946}" type="parTrans" cxnId="{DAEAEACD-2BCE-4B3B-A320-BE2BEE880643}">
      <dgm:prSet/>
      <dgm:spPr/>
      <dgm:t>
        <a:bodyPr/>
        <a:lstStyle/>
        <a:p>
          <a:endParaRPr lang="en-IN"/>
        </a:p>
      </dgm:t>
    </dgm:pt>
    <dgm:pt modelId="{E28DE12D-5002-4AB4-8688-F1E592C55DDC}" type="sibTrans" cxnId="{DAEAEACD-2BCE-4B3B-A320-BE2BEE880643}">
      <dgm:prSet/>
      <dgm:spPr/>
      <dgm:t>
        <a:bodyPr/>
        <a:lstStyle/>
        <a:p>
          <a:endParaRPr lang="en-IN"/>
        </a:p>
      </dgm:t>
    </dgm:pt>
    <dgm:pt modelId="{A8A2A8AB-BAA6-44B1-B19B-AAE335A4EDDB}">
      <dgm:prSet custT="1"/>
      <dgm:spPr/>
      <dgm:t>
        <a:bodyPr/>
        <a:lstStyle/>
        <a:p>
          <a:pPr>
            <a:buFont typeface="+mj-lt"/>
            <a:buNone/>
          </a:pPr>
          <a:r>
            <a:rPr lang="en-US" sz="1200" b="1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Build &amp; test: </a:t>
          </a:r>
          <a:r>
            <a:rPr lang="en-US" sz="12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Coding the migration logic and test on the sandbox environment</a:t>
          </a:r>
          <a:endParaRPr lang="en-IN" sz="1200" b="0" kern="1200" dirty="0"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F7B108EF-CA3B-4D5F-A7A3-C2A8706ED441}" type="parTrans" cxnId="{510A6656-955E-4C09-A92D-FBFED7D998C3}">
      <dgm:prSet/>
      <dgm:spPr/>
      <dgm:t>
        <a:bodyPr/>
        <a:lstStyle/>
        <a:p>
          <a:endParaRPr lang="en-IN"/>
        </a:p>
      </dgm:t>
    </dgm:pt>
    <dgm:pt modelId="{670ACA89-9839-4944-B4A9-74A918425C1D}" type="sibTrans" cxnId="{510A6656-955E-4C09-A92D-FBFED7D998C3}">
      <dgm:prSet/>
      <dgm:spPr/>
      <dgm:t>
        <a:bodyPr/>
        <a:lstStyle/>
        <a:p>
          <a:endParaRPr lang="en-IN"/>
        </a:p>
      </dgm:t>
    </dgm:pt>
    <dgm:pt modelId="{0024AC1E-64EA-4DF2-A857-3EA5E125BA61}">
      <dgm:prSet custT="1"/>
      <dgm:spPr/>
      <dgm:t>
        <a:bodyPr/>
        <a:lstStyle/>
        <a:p>
          <a:pPr>
            <a:buFont typeface="+mj-lt"/>
            <a:buNone/>
          </a:pPr>
          <a:r>
            <a:rPr lang="en-US" sz="1200" b="1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Execute &amp; validate: </a:t>
          </a:r>
          <a:r>
            <a:rPr lang="en-US" sz="12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Running the migration and validating the completeness of data</a:t>
          </a:r>
          <a:endParaRPr lang="en-IN" sz="1200" b="0" kern="1200" dirty="0"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7C5620AF-90AC-4EE1-9870-5431BBBCC6D1}" type="parTrans" cxnId="{DBAEDBB9-EAD0-49DD-8552-AD9E3A33D373}">
      <dgm:prSet/>
      <dgm:spPr/>
      <dgm:t>
        <a:bodyPr/>
        <a:lstStyle/>
        <a:p>
          <a:endParaRPr lang="en-IN"/>
        </a:p>
      </dgm:t>
    </dgm:pt>
    <dgm:pt modelId="{D38D501A-E893-4B07-90AB-2CC13562BE5C}" type="sibTrans" cxnId="{DBAEDBB9-EAD0-49DD-8552-AD9E3A33D373}">
      <dgm:prSet/>
      <dgm:spPr/>
      <dgm:t>
        <a:bodyPr/>
        <a:lstStyle/>
        <a:p>
          <a:endParaRPr lang="en-IN"/>
        </a:p>
      </dgm:t>
    </dgm:pt>
    <dgm:pt modelId="{E3582D34-26AF-4501-AA26-826199F4639E}">
      <dgm:prSet custT="1"/>
      <dgm:spPr/>
      <dgm:t>
        <a:bodyPr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US" sz="1200" b="1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Production &amp; Monitoring: </a:t>
          </a:r>
          <a:r>
            <a:rPr lang="en-US" sz="12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Decommissioning the old system, going live with new system and monitor the data quality regularly</a:t>
          </a:r>
          <a:endParaRPr lang="en-IN" sz="1200" b="0" kern="1200" dirty="0"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5438ECB0-9F3E-44A5-B924-FBE420D7948E}" type="parTrans" cxnId="{7FEF73E4-E305-4839-AB45-1ED263727186}">
      <dgm:prSet/>
      <dgm:spPr/>
      <dgm:t>
        <a:bodyPr/>
        <a:lstStyle/>
        <a:p>
          <a:endParaRPr lang="en-IN"/>
        </a:p>
      </dgm:t>
    </dgm:pt>
    <dgm:pt modelId="{87E0B215-4F01-4C92-88C9-39EBB5C40989}" type="sibTrans" cxnId="{7FEF73E4-E305-4839-AB45-1ED263727186}">
      <dgm:prSet/>
      <dgm:spPr/>
      <dgm:t>
        <a:bodyPr/>
        <a:lstStyle/>
        <a:p>
          <a:endParaRPr lang="en-IN"/>
        </a:p>
      </dgm:t>
    </dgm:pt>
    <dgm:pt modelId="{5FAB737C-6795-4C32-9873-202F66E2F7A0}" type="pres">
      <dgm:prSet presAssocID="{3D7544C9-0A68-46CB-A21E-C4F178A7562D}" presName="linearFlow" presStyleCnt="0">
        <dgm:presLayoutVars>
          <dgm:dir/>
          <dgm:animLvl val="lvl"/>
          <dgm:resizeHandles val="exact"/>
        </dgm:presLayoutVars>
      </dgm:prSet>
      <dgm:spPr/>
    </dgm:pt>
    <dgm:pt modelId="{37ED219B-7D2B-48DE-920F-6B55EB9DB679}" type="pres">
      <dgm:prSet presAssocID="{A505754F-35C3-4EA7-BA60-1975FAE0DC8D}" presName="composite" presStyleCnt="0"/>
      <dgm:spPr/>
    </dgm:pt>
    <dgm:pt modelId="{A45996B0-671D-48C0-AFC2-990B417B3EDF}" type="pres">
      <dgm:prSet presAssocID="{A505754F-35C3-4EA7-BA60-1975FAE0DC8D}" presName="parentText" presStyleLbl="alignNode1" presStyleIdx="0" presStyleCnt="7">
        <dgm:presLayoutVars>
          <dgm:chMax val="1"/>
          <dgm:bulletEnabled val="1"/>
        </dgm:presLayoutVars>
      </dgm:prSet>
      <dgm:spPr/>
    </dgm:pt>
    <dgm:pt modelId="{AE715DE0-5536-4DB9-A63A-3E9F681C367D}" type="pres">
      <dgm:prSet presAssocID="{A505754F-35C3-4EA7-BA60-1975FAE0DC8D}" presName="descendantText" presStyleLbl="alignAcc1" presStyleIdx="0" presStyleCnt="7">
        <dgm:presLayoutVars>
          <dgm:bulletEnabled val="1"/>
        </dgm:presLayoutVars>
      </dgm:prSet>
      <dgm:spPr/>
    </dgm:pt>
    <dgm:pt modelId="{B0AEF9D8-02C9-4D11-A0E0-CE8A8EC59489}" type="pres">
      <dgm:prSet presAssocID="{0C3BF9F7-CB34-407D-BF9F-C04B32B643CB}" presName="sp" presStyleCnt="0"/>
      <dgm:spPr/>
    </dgm:pt>
    <dgm:pt modelId="{F0DEACA2-2D4D-4BBB-8537-1B49AAAEAA1A}" type="pres">
      <dgm:prSet presAssocID="{BFE9D8CB-5102-4ABF-ADD2-7640CAB5F861}" presName="composite" presStyleCnt="0"/>
      <dgm:spPr/>
    </dgm:pt>
    <dgm:pt modelId="{E9BDC8D0-31E9-4DEC-A560-8C18AA723439}" type="pres">
      <dgm:prSet presAssocID="{BFE9D8CB-5102-4ABF-ADD2-7640CAB5F861}" presName="parentText" presStyleLbl="alignNode1" presStyleIdx="1" presStyleCnt="7">
        <dgm:presLayoutVars>
          <dgm:chMax val="1"/>
          <dgm:bulletEnabled val="1"/>
        </dgm:presLayoutVars>
      </dgm:prSet>
      <dgm:spPr/>
    </dgm:pt>
    <dgm:pt modelId="{A4B0F11A-7602-4886-8E7D-5EF8F2787032}" type="pres">
      <dgm:prSet presAssocID="{BFE9D8CB-5102-4ABF-ADD2-7640CAB5F861}" presName="descendantText" presStyleLbl="alignAcc1" presStyleIdx="1" presStyleCnt="7">
        <dgm:presLayoutVars>
          <dgm:bulletEnabled val="1"/>
        </dgm:presLayoutVars>
      </dgm:prSet>
      <dgm:spPr/>
    </dgm:pt>
    <dgm:pt modelId="{760D7D15-02F3-4CBE-84B6-4D105C243B88}" type="pres">
      <dgm:prSet presAssocID="{20D8FB69-3CE5-4996-B53D-FBD1EDCF08E7}" presName="sp" presStyleCnt="0"/>
      <dgm:spPr/>
    </dgm:pt>
    <dgm:pt modelId="{F635ECA4-7165-4A29-88AE-A10F98F2B515}" type="pres">
      <dgm:prSet presAssocID="{FC882055-54F5-4D94-8E16-4402FEAAD17D}" presName="composite" presStyleCnt="0"/>
      <dgm:spPr/>
    </dgm:pt>
    <dgm:pt modelId="{2B4DFA2D-E812-4E82-90D3-B1145D8E3E25}" type="pres">
      <dgm:prSet presAssocID="{FC882055-54F5-4D94-8E16-4402FEAAD17D}" presName="parentText" presStyleLbl="alignNode1" presStyleIdx="2" presStyleCnt="7">
        <dgm:presLayoutVars>
          <dgm:chMax val="1"/>
          <dgm:bulletEnabled val="1"/>
        </dgm:presLayoutVars>
      </dgm:prSet>
      <dgm:spPr/>
    </dgm:pt>
    <dgm:pt modelId="{0146562A-6F75-47B8-AC97-5B0119DBA2C2}" type="pres">
      <dgm:prSet presAssocID="{FC882055-54F5-4D94-8E16-4402FEAAD17D}" presName="descendantText" presStyleLbl="alignAcc1" presStyleIdx="2" presStyleCnt="7">
        <dgm:presLayoutVars>
          <dgm:bulletEnabled val="1"/>
        </dgm:presLayoutVars>
      </dgm:prSet>
      <dgm:spPr/>
    </dgm:pt>
    <dgm:pt modelId="{1AFFFCB9-388E-4FA2-9E01-55F38D3DBB72}" type="pres">
      <dgm:prSet presAssocID="{22FB41AD-8D0F-4DDD-A4A4-2C5B254C184C}" presName="sp" presStyleCnt="0"/>
      <dgm:spPr/>
    </dgm:pt>
    <dgm:pt modelId="{93365566-04ED-450D-85A5-F69A0BA238EC}" type="pres">
      <dgm:prSet presAssocID="{70AC2E68-E3AB-4333-A7DF-90FB0506DB32}" presName="composite" presStyleCnt="0"/>
      <dgm:spPr/>
    </dgm:pt>
    <dgm:pt modelId="{FBBC24C4-E51A-4F69-9712-377BE49BA1DA}" type="pres">
      <dgm:prSet presAssocID="{70AC2E68-E3AB-4333-A7DF-90FB0506DB32}" presName="parentText" presStyleLbl="alignNode1" presStyleIdx="3" presStyleCnt="7">
        <dgm:presLayoutVars>
          <dgm:chMax val="1"/>
          <dgm:bulletEnabled val="1"/>
        </dgm:presLayoutVars>
      </dgm:prSet>
      <dgm:spPr/>
    </dgm:pt>
    <dgm:pt modelId="{F3611EB2-041D-44E0-971A-0256AB349873}" type="pres">
      <dgm:prSet presAssocID="{70AC2E68-E3AB-4333-A7DF-90FB0506DB32}" presName="descendantText" presStyleLbl="alignAcc1" presStyleIdx="3" presStyleCnt="7">
        <dgm:presLayoutVars>
          <dgm:bulletEnabled val="1"/>
        </dgm:presLayoutVars>
      </dgm:prSet>
      <dgm:spPr/>
    </dgm:pt>
    <dgm:pt modelId="{75B5199D-7CC4-4D50-8D70-E815DBB7F0C3}" type="pres">
      <dgm:prSet presAssocID="{6F59A6C7-8DEA-4EBF-A61F-3969F960A699}" presName="sp" presStyleCnt="0"/>
      <dgm:spPr/>
    </dgm:pt>
    <dgm:pt modelId="{669F7EED-75BC-4507-B4DA-4B2F5769D287}" type="pres">
      <dgm:prSet presAssocID="{C014E3EB-D45A-49EF-9303-718284120322}" presName="composite" presStyleCnt="0"/>
      <dgm:spPr/>
    </dgm:pt>
    <dgm:pt modelId="{9F04CC73-DA69-418D-B06E-AEE6C3593681}" type="pres">
      <dgm:prSet presAssocID="{C014E3EB-D45A-49EF-9303-718284120322}" presName="parentText" presStyleLbl="alignNode1" presStyleIdx="4" presStyleCnt="7">
        <dgm:presLayoutVars>
          <dgm:chMax val="1"/>
          <dgm:bulletEnabled val="1"/>
        </dgm:presLayoutVars>
      </dgm:prSet>
      <dgm:spPr/>
    </dgm:pt>
    <dgm:pt modelId="{EDF7EBA5-E3D2-4F76-9F27-813CF1231F4C}" type="pres">
      <dgm:prSet presAssocID="{C014E3EB-D45A-49EF-9303-718284120322}" presName="descendantText" presStyleLbl="alignAcc1" presStyleIdx="4" presStyleCnt="7">
        <dgm:presLayoutVars>
          <dgm:bulletEnabled val="1"/>
        </dgm:presLayoutVars>
      </dgm:prSet>
      <dgm:spPr/>
    </dgm:pt>
    <dgm:pt modelId="{F7D7A9F6-5F7D-4B85-9347-3E7C592A1321}" type="pres">
      <dgm:prSet presAssocID="{8B3EB9AF-3C9F-4C0B-B8B7-27E114C03FC1}" presName="sp" presStyleCnt="0"/>
      <dgm:spPr/>
    </dgm:pt>
    <dgm:pt modelId="{F7B65620-CA19-4D59-B01F-0DBE7D864A87}" type="pres">
      <dgm:prSet presAssocID="{12FA10C7-3017-4DAC-80A9-700A70309A93}" presName="composite" presStyleCnt="0"/>
      <dgm:spPr/>
    </dgm:pt>
    <dgm:pt modelId="{E94C4156-5C1E-463D-B005-3C28EAC7D8D5}" type="pres">
      <dgm:prSet presAssocID="{12FA10C7-3017-4DAC-80A9-700A70309A93}" presName="parentText" presStyleLbl="alignNode1" presStyleIdx="5" presStyleCnt="7">
        <dgm:presLayoutVars>
          <dgm:chMax val="1"/>
          <dgm:bulletEnabled val="1"/>
        </dgm:presLayoutVars>
      </dgm:prSet>
      <dgm:spPr/>
    </dgm:pt>
    <dgm:pt modelId="{FF99F194-63BF-4A17-A972-B2883CD957A0}" type="pres">
      <dgm:prSet presAssocID="{12FA10C7-3017-4DAC-80A9-700A70309A93}" presName="descendantText" presStyleLbl="alignAcc1" presStyleIdx="5" presStyleCnt="7">
        <dgm:presLayoutVars>
          <dgm:bulletEnabled val="1"/>
        </dgm:presLayoutVars>
      </dgm:prSet>
      <dgm:spPr/>
    </dgm:pt>
    <dgm:pt modelId="{BC4F806C-0FBD-4177-B503-93408D44ED2C}" type="pres">
      <dgm:prSet presAssocID="{08C353ED-B97A-4E24-8B59-072F595F07C9}" presName="sp" presStyleCnt="0"/>
      <dgm:spPr/>
    </dgm:pt>
    <dgm:pt modelId="{E1CBCB72-192F-462E-988B-6BE0D02B4643}" type="pres">
      <dgm:prSet presAssocID="{7D3AF0CB-4C11-4CE9-A9F0-0E09DFE94EFB}" presName="composite" presStyleCnt="0"/>
      <dgm:spPr/>
    </dgm:pt>
    <dgm:pt modelId="{4B00E1DD-528B-4847-B238-1AA24FE05A17}" type="pres">
      <dgm:prSet presAssocID="{7D3AF0CB-4C11-4CE9-A9F0-0E09DFE94EFB}" presName="parentText" presStyleLbl="alignNode1" presStyleIdx="6" presStyleCnt="7">
        <dgm:presLayoutVars>
          <dgm:chMax val="1"/>
          <dgm:bulletEnabled val="1"/>
        </dgm:presLayoutVars>
      </dgm:prSet>
      <dgm:spPr/>
    </dgm:pt>
    <dgm:pt modelId="{F61CBA20-82B6-48EF-9F59-1A9F4F9818CF}" type="pres">
      <dgm:prSet presAssocID="{7D3AF0CB-4C11-4CE9-A9F0-0E09DFE94EFB}" presName="descendantText" presStyleLbl="alignAcc1" presStyleIdx="6" presStyleCnt="7">
        <dgm:presLayoutVars>
          <dgm:bulletEnabled val="1"/>
        </dgm:presLayoutVars>
      </dgm:prSet>
      <dgm:spPr/>
    </dgm:pt>
  </dgm:ptLst>
  <dgm:cxnLst>
    <dgm:cxn modelId="{CE653129-7E5B-45D9-8914-74BC37C399A0}" type="presOf" srcId="{8E2964DF-60FD-44C7-B79C-332C53DEF524}" destId="{AE715DE0-5536-4DB9-A63A-3E9F681C367D}" srcOrd="0" destOrd="0" presId="urn:microsoft.com/office/officeart/2005/8/layout/chevron2"/>
    <dgm:cxn modelId="{D98BAE36-8B71-4A35-BAE0-E53D53F3B8DD}" srcId="{3D7544C9-0A68-46CB-A21E-C4F178A7562D}" destId="{BFE9D8CB-5102-4ABF-ADD2-7640CAB5F861}" srcOrd="1" destOrd="0" parTransId="{8CD38AF2-65E9-442D-B810-A010A4C084B4}" sibTransId="{20D8FB69-3CE5-4996-B53D-FBD1EDCF08E7}"/>
    <dgm:cxn modelId="{50E78D5F-8B70-40AC-AF0F-3DC15947607A}" srcId="{3D7544C9-0A68-46CB-A21E-C4F178A7562D}" destId="{A505754F-35C3-4EA7-BA60-1975FAE0DC8D}" srcOrd="0" destOrd="0" parTransId="{8F1380FB-4B50-46C2-904C-2F316AB2FE95}" sibTransId="{0C3BF9F7-CB34-407D-BF9F-C04B32B643CB}"/>
    <dgm:cxn modelId="{A80B0B61-7515-476D-9EE6-A6ABB53859B5}" srcId="{A505754F-35C3-4EA7-BA60-1975FAE0DC8D}" destId="{8E2964DF-60FD-44C7-B79C-332C53DEF524}" srcOrd="0" destOrd="0" parTransId="{30AAF830-44B6-434D-8266-5CEA1C188F99}" sibTransId="{6716EEF8-956B-449D-91A8-02336D051923}"/>
    <dgm:cxn modelId="{5347E562-EDC4-4C2C-98A9-5B4306F0CF7E}" type="presOf" srcId="{FC882055-54F5-4D94-8E16-4402FEAAD17D}" destId="{2B4DFA2D-E812-4E82-90D3-B1145D8E3E25}" srcOrd="0" destOrd="0" presId="urn:microsoft.com/office/officeart/2005/8/layout/chevron2"/>
    <dgm:cxn modelId="{C844F164-AFF2-43A4-8706-A7102C181E03}" srcId="{BFE9D8CB-5102-4ABF-ADD2-7640CAB5F861}" destId="{FB3F6B78-524C-4E91-874A-82C7F44D14DD}" srcOrd="0" destOrd="0" parTransId="{9A131D52-86CD-42B7-A177-5441B853D83D}" sibTransId="{3F5C873B-7E24-4E56-B348-D63709801521}"/>
    <dgm:cxn modelId="{6AF82368-15CF-4032-9D1C-D8C0EFABE2F2}" type="presOf" srcId="{70AC2E68-E3AB-4333-A7DF-90FB0506DB32}" destId="{FBBC24C4-E51A-4F69-9712-377BE49BA1DA}" srcOrd="0" destOrd="0" presId="urn:microsoft.com/office/officeart/2005/8/layout/chevron2"/>
    <dgm:cxn modelId="{157D3269-ED83-4A82-AF17-7E995B6D8DB2}" type="presOf" srcId="{BFE9D8CB-5102-4ABF-ADD2-7640CAB5F861}" destId="{E9BDC8D0-31E9-4DEC-A560-8C18AA723439}" srcOrd="0" destOrd="0" presId="urn:microsoft.com/office/officeart/2005/8/layout/chevron2"/>
    <dgm:cxn modelId="{BF03AB49-6254-439F-9F38-12486FAAEB50}" type="presOf" srcId="{A505754F-35C3-4EA7-BA60-1975FAE0DC8D}" destId="{A45996B0-671D-48C0-AFC2-990B417B3EDF}" srcOrd="0" destOrd="0" presId="urn:microsoft.com/office/officeart/2005/8/layout/chevron2"/>
    <dgm:cxn modelId="{D043404B-2BE5-4942-A360-871EE15C2C1A}" type="presOf" srcId="{A8A2A8AB-BAA6-44B1-B19B-AAE335A4EDDB}" destId="{EDF7EBA5-E3D2-4F76-9F27-813CF1231F4C}" srcOrd="0" destOrd="0" presId="urn:microsoft.com/office/officeart/2005/8/layout/chevron2"/>
    <dgm:cxn modelId="{40EC5B6B-F69B-4E82-857C-890B55FD9318}" type="presOf" srcId="{12FA10C7-3017-4DAC-80A9-700A70309A93}" destId="{E94C4156-5C1E-463D-B005-3C28EAC7D8D5}" srcOrd="0" destOrd="0" presId="urn:microsoft.com/office/officeart/2005/8/layout/chevron2"/>
    <dgm:cxn modelId="{D7A2576F-D0C2-49FB-99F4-FB939FD29D9E}" srcId="{3D7544C9-0A68-46CB-A21E-C4F178A7562D}" destId="{C014E3EB-D45A-49EF-9303-718284120322}" srcOrd="4" destOrd="0" parTransId="{136CEF15-A6E5-41C8-8EF0-D15F5CA204B0}" sibTransId="{8B3EB9AF-3C9F-4C0B-B8B7-27E114C03FC1}"/>
    <dgm:cxn modelId="{510A6656-955E-4C09-A92D-FBFED7D998C3}" srcId="{C014E3EB-D45A-49EF-9303-718284120322}" destId="{A8A2A8AB-BAA6-44B1-B19B-AAE335A4EDDB}" srcOrd="0" destOrd="0" parTransId="{F7B108EF-CA3B-4D5F-A7A3-C2A8706ED441}" sibTransId="{670ACA89-9839-4944-B4A9-74A918425C1D}"/>
    <dgm:cxn modelId="{26E13C79-D0B5-4A6F-970D-C200F0FD1844}" type="presOf" srcId="{3D7544C9-0A68-46CB-A21E-C4F178A7562D}" destId="{5FAB737C-6795-4C32-9873-202F66E2F7A0}" srcOrd="0" destOrd="0" presId="urn:microsoft.com/office/officeart/2005/8/layout/chevron2"/>
    <dgm:cxn modelId="{A1BAE27B-C546-4036-B81D-8659FFE28F95}" srcId="{3D7544C9-0A68-46CB-A21E-C4F178A7562D}" destId="{FC882055-54F5-4D94-8E16-4402FEAAD17D}" srcOrd="2" destOrd="0" parTransId="{CF976A77-96EC-436B-A41E-31D21AB24578}" sibTransId="{22FB41AD-8D0F-4DDD-A4A4-2C5B254C184C}"/>
    <dgm:cxn modelId="{56168185-22AA-4554-91AD-51ED919B8A19}" type="presOf" srcId="{FB3F6B78-524C-4E91-874A-82C7F44D14DD}" destId="{A4B0F11A-7602-4886-8E7D-5EF8F2787032}" srcOrd="0" destOrd="0" presId="urn:microsoft.com/office/officeart/2005/8/layout/chevron2"/>
    <dgm:cxn modelId="{4948728F-0242-452F-80BD-EE399FF78892}" srcId="{FC882055-54F5-4D94-8E16-4402FEAAD17D}" destId="{1B7ECDBE-27FD-4578-ABF1-82362D9B6356}" srcOrd="0" destOrd="0" parTransId="{90CA8155-6D5E-446A-BE17-369323368F8B}" sibTransId="{CA07B229-FF1B-4330-9800-439423D46AC6}"/>
    <dgm:cxn modelId="{8A821F9A-710D-4C40-A44B-4DF45A41EA3C}" srcId="{3D7544C9-0A68-46CB-A21E-C4F178A7562D}" destId="{70AC2E68-E3AB-4333-A7DF-90FB0506DB32}" srcOrd="3" destOrd="0" parTransId="{7A561B9C-3B7F-4FEC-A803-2DFB26BA658A}" sibTransId="{6F59A6C7-8DEA-4EBF-A61F-3969F960A699}"/>
    <dgm:cxn modelId="{D1F68DA1-DDD7-4C60-A8E4-FC31793AE938}" type="presOf" srcId="{C014E3EB-D45A-49EF-9303-718284120322}" destId="{9F04CC73-DA69-418D-B06E-AEE6C3593681}" srcOrd="0" destOrd="0" presId="urn:microsoft.com/office/officeart/2005/8/layout/chevron2"/>
    <dgm:cxn modelId="{8D4F8BB7-C260-4991-95B2-DE68E24F2B49}" srcId="{3D7544C9-0A68-46CB-A21E-C4F178A7562D}" destId="{7D3AF0CB-4C11-4CE9-A9F0-0E09DFE94EFB}" srcOrd="6" destOrd="0" parTransId="{5C4800CA-6616-4158-8AA4-558133BA334E}" sibTransId="{F4E76ADB-7AA7-4CBC-AC97-EED93F9682B8}"/>
    <dgm:cxn modelId="{DBAEDBB9-EAD0-49DD-8552-AD9E3A33D373}" srcId="{12FA10C7-3017-4DAC-80A9-700A70309A93}" destId="{0024AC1E-64EA-4DF2-A857-3EA5E125BA61}" srcOrd="0" destOrd="0" parTransId="{7C5620AF-90AC-4EE1-9870-5431BBBCC6D1}" sibTransId="{D38D501A-E893-4B07-90AB-2CC13562BE5C}"/>
    <dgm:cxn modelId="{5827CAC5-E7BE-42D3-8252-148370C5E8D2}" type="presOf" srcId="{CCDB6E84-54FF-4C96-9A48-D9E101C0C937}" destId="{F3611EB2-041D-44E0-971A-0256AB349873}" srcOrd="0" destOrd="0" presId="urn:microsoft.com/office/officeart/2005/8/layout/chevron2"/>
    <dgm:cxn modelId="{DAEAEACD-2BCE-4B3B-A320-BE2BEE880643}" srcId="{70AC2E68-E3AB-4333-A7DF-90FB0506DB32}" destId="{CCDB6E84-54FF-4C96-9A48-D9E101C0C937}" srcOrd="0" destOrd="0" parTransId="{85168340-332F-460A-A9B0-8261B1160946}" sibTransId="{E28DE12D-5002-4AB4-8688-F1E592C55DDC}"/>
    <dgm:cxn modelId="{D4F961DE-FF4A-48EC-BE4C-456DF8EAFA85}" srcId="{3D7544C9-0A68-46CB-A21E-C4F178A7562D}" destId="{12FA10C7-3017-4DAC-80A9-700A70309A93}" srcOrd="5" destOrd="0" parTransId="{BC47D59E-BBCE-4B25-BD63-BF6E6B245347}" sibTransId="{08C353ED-B97A-4E24-8B59-072F595F07C9}"/>
    <dgm:cxn modelId="{0D7A6BDE-714A-4868-A997-0724C1DA9FA5}" type="presOf" srcId="{0024AC1E-64EA-4DF2-A857-3EA5E125BA61}" destId="{FF99F194-63BF-4A17-A972-B2883CD957A0}" srcOrd="0" destOrd="0" presId="urn:microsoft.com/office/officeart/2005/8/layout/chevron2"/>
    <dgm:cxn modelId="{C798D5E0-18A9-496E-B1AB-576AD7134F64}" type="presOf" srcId="{E3582D34-26AF-4501-AA26-826199F4639E}" destId="{F61CBA20-82B6-48EF-9F59-1A9F4F9818CF}" srcOrd="0" destOrd="0" presId="urn:microsoft.com/office/officeart/2005/8/layout/chevron2"/>
    <dgm:cxn modelId="{7FEF73E4-E305-4839-AB45-1ED263727186}" srcId="{7D3AF0CB-4C11-4CE9-A9F0-0E09DFE94EFB}" destId="{E3582D34-26AF-4501-AA26-826199F4639E}" srcOrd="0" destOrd="0" parTransId="{5438ECB0-9F3E-44A5-B924-FBE420D7948E}" sibTransId="{87E0B215-4F01-4C92-88C9-39EBB5C40989}"/>
    <dgm:cxn modelId="{1B87D2E8-9234-4F96-92D2-EA1557FE4D95}" type="presOf" srcId="{1B7ECDBE-27FD-4578-ABF1-82362D9B6356}" destId="{0146562A-6F75-47B8-AC97-5B0119DBA2C2}" srcOrd="0" destOrd="0" presId="urn:microsoft.com/office/officeart/2005/8/layout/chevron2"/>
    <dgm:cxn modelId="{1288DAEA-70DE-4F46-8024-A3315329D827}" type="presOf" srcId="{7D3AF0CB-4C11-4CE9-A9F0-0E09DFE94EFB}" destId="{4B00E1DD-528B-4847-B238-1AA24FE05A17}" srcOrd="0" destOrd="0" presId="urn:microsoft.com/office/officeart/2005/8/layout/chevron2"/>
    <dgm:cxn modelId="{A650D316-9DF7-4768-9802-D60491F5FE55}" type="presParOf" srcId="{5FAB737C-6795-4C32-9873-202F66E2F7A0}" destId="{37ED219B-7D2B-48DE-920F-6B55EB9DB679}" srcOrd="0" destOrd="0" presId="urn:microsoft.com/office/officeart/2005/8/layout/chevron2"/>
    <dgm:cxn modelId="{783D989A-B055-4E1D-9DF5-77B47765332A}" type="presParOf" srcId="{37ED219B-7D2B-48DE-920F-6B55EB9DB679}" destId="{A45996B0-671D-48C0-AFC2-990B417B3EDF}" srcOrd="0" destOrd="0" presId="urn:microsoft.com/office/officeart/2005/8/layout/chevron2"/>
    <dgm:cxn modelId="{E860989D-56ED-4D1A-9C33-150B766DF0AA}" type="presParOf" srcId="{37ED219B-7D2B-48DE-920F-6B55EB9DB679}" destId="{AE715DE0-5536-4DB9-A63A-3E9F681C367D}" srcOrd="1" destOrd="0" presId="urn:microsoft.com/office/officeart/2005/8/layout/chevron2"/>
    <dgm:cxn modelId="{3D87E99E-2369-4EA6-BD98-96F1E4395656}" type="presParOf" srcId="{5FAB737C-6795-4C32-9873-202F66E2F7A0}" destId="{B0AEF9D8-02C9-4D11-A0E0-CE8A8EC59489}" srcOrd="1" destOrd="0" presId="urn:microsoft.com/office/officeart/2005/8/layout/chevron2"/>
    <dgm:cxn modelId="{D7326C3C-65B4-48D4-872F-89D9003FF2C0}" type="presParOf" srcId="{5FAB737C-6795-4C32-9873-202F66E2F7A0}" destId="{F0DEACA2-2D4D-4BBB-8537-1B49AAAEAA1A}" srcOrd="2" destOrd="0" presId="urn:microsoft.com/office/officeart/2005/8/layout/chevron2"/>
    <dgm:cxn modelId="{C0B9078A-48A5-40D7-937F-05C9CE32CBC2}" type="presParOf" srcId="{F0DEACA2-2D4D-4BBB-8537-1B49AAAEAA1A}" destId="{E9BDC8D0-31E9-4DEC-A560-8C18AA723439}" srcOrd="0" destOrd="0" presId="urn:microsoft.com/office/officeart/2005/8/layout/chevron2"/>
    <dgm:cxn modelId="{64F7AF66-351B-44EC-8345-0AFDBE6A4BF8}" type="presParOf" srcId="{F0DEACA2-2D4D-4BBB-8537-1B49AAAEAA1A}" destId="{A4B0F11A-7602-4886-8E7D-5EF8F2787032}" srcOrd="1" destOrd="0" presId="urn:microsoft.com/office/officeart/2005/8/layout/chevron2"/>
    <dgm:cxn modelId="{554A1F07-4857-4658-95E2-64BB419FD089}" type="presParOf" srcId="{5FAB737C-6795-4C32-9873-202F66E2F7A0}" destId="{760D7D15-02F3-4CBE-84B6-4D105C243B88}" srcOrd="3" destOrd="0" presId="urn:microsoft.com/office/officeart/2005/8/layout/chevron2"/>
    <dgm:cxn modelId="{4FA99B76-DE9D-4D5C-B376-289EABEC058A}" type="presParOf" srcId="{5FAB737C-6795-4C32-9873-202F66E2F7A0}" destId="{F635ECA4-7165-4A29-88AE-A10F98F2B515}" srcOrd="4" destOrd="0" presId="urn:microsoft.com/office/officeart/2005/8/layout/chevron2"/>
    <dgm:cxn modelId="{458EE08B-C7AB-45E2-BEAB-409D1F5404A9}" type="presParOf" srcId="{F635ECA4-7165-4A29-88AE-A10F98F2B515}" destId="{2B4DFA2D-E812-4E82-90D3-B1145D8E3E25}" srcOrd="0" destOrd="0" presId="urn:microsoft.com/office/officeart/2005/8/layout/chevron2"/>
    <dgm:cxn modelId="{D43334ED-BA1A-4A7A-AD0A-F9AC793906CC}" type="presParOf" srcId="{F635ECA4-7165-4A29-88AE-A10F98F2B515}" destId="{0146562A-6F75-47B8-AC97-5B0119DBA2C2}" srcOrd="1" destOrd="0" presId="urn:microsoft.com/office/officeart/2005/8/layout/chevron2"/>
    <dgm:cxn modelId="{9ED745A5-79F9-47DB-964B-48B36EE12499}" type="presParOf" srcId="{5FAB737C-6795-4C32-9873-202F66E2F7A0}" destId="{1AFFFCB9-388E-4FA2-9E01-55F38D3DBB72}" srcOrd="5" destOrd="0" presId="urn:microsoft.com/office/officeart/2005/8/layout/chevron2"/>
    <dgm:cxn modelId="{8DA9F0D9-A80D-450C-BC7E-F6E2F6E97D0B}" type="presParOf" srcId="{5FAB737C-6795-4C32-9873-202F66E2F7A0}" destId="{93365566-04ED-450D-85A5-F69A0BA238EC}" srcOrd="6" destOrd="0" presId="urn:microsoft.com/office/officeart/2005/8/layout/chevron2"/>
    <dgm:cxn modelId="{1667F216-8271-41A2-9E0F-1BF33C456FFB}" type="presParOf" srcId="{93365566-04ED-450D-85A5-F69A0BA238EC}" destId="{FBBC24C4-E51A-4F69-9712-377BE49BA1DA}" srcOrd="0" destOrd="0" presId="urn:microsoft.com/office/officeart/2005/8/layout/chevron2"/>
    <dgm:cxn modelId="{87E1DA24-5BBD-487F-90D2-3025048C47CE}" type="presParOf" srcId="{93365566-04ED-450D-85A5-F69A0BA238EC}" destId="{F3611EB2-041D-44E0-971A-0256AB349873}" srcOrd="1" destOrd="0" presId="urn:microsoft.com/office/officeart/2005/8/layout/chevron2"/>
    <dgm:cxn modelId="{009CFBCC-F8BE-47F7-A68F-17ABADD840FE}" type="presParOf" srcId="{5FAB737C-6795-4C32-9873-202F66E2F7A0}" destId="{75B5199D-7CC4-4D50-8D70-E815DBB7F0C3}" srcOrd="7" destOrd="0" presId="urn:microsoft.com/office/officeart/2005/8/layout/chevron2"/>
    <dgm:cxn modelId="{4F7C95E0-FF8C-4DAB-A1FE-C6FA061B3AE6}" type="presParOf" srcId="{5FAB737C-6795-4C32-9873-202F66E2F7A0}" destId="{669F7EED-75BC-4507-B4DA-4B2F5769D287}" srcOrd="8" destOrd="0" presId="urn:microsoft.com/office/officeart/2005/8/layout/chevron2"/>
    <dgm:cxn modelId="{4BEB533F-9296-4038-9E27-3905D23865DC}" type="presParOf" srcId="{669F7EED-75BC-4507-B4DA-4B2F5769D287}" destId="{9F04CC73-DA69-418D-B06E-AEE6C3593681}" srcOrd="0" destOrd="0" presId="urn:microsoft.com/office/officeart/2005/8/layout/chevron2"/>
    <dgm:cxn modelId="{7F516A32-2D5E-4335-9734-7134C2C51166}" type="presParOf" srcId="{669F7EED-75BC-4507-B4DA-4B2F5769D287}" destId="{EDF7EBA5-E3D2-4F76-9F27-813CF1231F4C}" srcOrd="1" destOrd="0" presId="urn:microsoft.com/office/officeart/2005/8/layout/chevron2"/>
    <dgm:cxn modelId="{474C8CE4-5A47-4169-A2E2-DCAE56B6DB8F}" type="presParOf" srcId="{5FAB737C-6795-4C32-9873-202F66E2F7A0}" destId="{F7D7A9F6-5F7D-4B85-9347-3E7C592A1321}" srcOrd="9" destOrd="0" presId="urn:microsoft.com/office/officeart/2005/8/layout/chevron2"/>
    <dgm:cxn modelId="{85C057B6-F636-4899-A0BF-AAEE7D31C823}" type="presParOf" srcId="{5FAB737C-6795-4C32-9873-202F66E2F7A0}" destId="{F7B65620-CA19-4D59-B01F-0DBE7D864A87}" srcOrd="10" destOrd="0" presId="urn:microsoft.com/office/officeart/2005/8/layout/chevron2"/>
    <dgm:cxn modelId="{3B9155A9-CD67-40A6-AA3D-ECC087CA3099}" type="presParOf" srcId="{F7B65620-CA19-4D59-B01F-0DBE7D864A87}" destId="{E94C4156-5C1E-463D-B005-3C28EAC7D8D5}" srcOrd="0" destOrd="0" presId="urn:microsoft.com/office/officeart/2005/8/layout/chevron2"/>
    <dgm:cxn modelId="{10F47D7C-A01E-43B7-B2E8-08C2E58F49CE}" type="presParOf" srcId="{F7B65620-CA19-4D59-B01F-0DBE7D864A87}" destId="{FF99F194-63BF-4A17-A972-B2883CD957A0}" srcOrd="1" destOrd="0" presId="urn:microsoft.com/office/officeart/2005/8/layout/chevron2"/>
    <dgm:cxn modelId="{2C3F82DE-7E37-4B1E-934D-54C88C0A25A2}" type="presParOf" srcId="{5FAB737C-6795-4C32-9873-202F66E2F7A0}" destId="{BC4F806C-0FBD-4177-B503-93408D44ED2C}" srcOrd="11" destOrd="0" presId="urn:microsoft.com/office/officeart/2005/8/layout/chevron2"/>
    <dgm:cxn modelId="{E1251077-102C-42C0-ACF1-C41AB45BBEFB}" type="presParOf" srcId="{5FAB737C-6795-4C32-9873-202F66E2F7A0}" destId="{E1CBCB72-192F-462E-988B-6BE0D02B4643}" srcOrd="12" destOrd="0" presId="urn:microsoft.com/office/officeart/2005/8/layout/chevron2"/>
    <dgm:cxn modelId="{A9A000AB-217A-4AA6-8357-C1D50F9B0894}" type="presParOf" srcId="{E1CBCB72-192F-462E-988B-6BE0D02B4643}" destId="{4B00E1DD-528B-4847-B238-1AA24FE05A17}" srcOrd="0" destOrd="0" presId="urn:microsoft.com/office/officeart/2005/8/layout/chevron2"/>
    <dgm:cxn modelId="{380F22D7-E8D9-41F6-957C-C9781C2D4BF5}" type="presParOf" srcId="{E1CBCB72-192F-462E-988B-6BE0D02B4643}" destId="{F61CBA20-82B6-48EF-9F59-1A9F4F9818C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E2359B-AFED-4170-B75C-28AFEAB226A4}">
      <dsp:nvSpPr>
        <dsp:cNvPr id="0" name=""/>
        <dsp:cNvSpPr/>
      </dsp:nvSpPr>
      <dsp:spPr>
        <a:xfrm>
          <a:off x="2505" y="458450"/>
          <a:ext cx="2229644" cy="891857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Arial" panose="020B0604020202020204" pitchFamily="34" charset="0"/>
              <a:cs typeface="Arial" panose="020B0604020202020204" pitchFamily="34" charset="0"/>
            </a:rPr>
            <a:t>Specifying the Objective</a:t>
          </a:r>
        </a:p>
      </dsp:txBody>
      <dsp:txXfrm>
        <a:off x="448434" y="458450"/>
        <a:ext cx="1337787" cy="891857"/>
      </dsp:txXfrm>
    </dsp:sp>
    <dsp:sp modelId="{D1914091-EC2A-42FD-B3BE-0D608E7426CD}">
      <dsp:nvSpPr>
        <dsp:cNvPr id="0" name=""/>
        <dsp:cNvSpPr/>
      </dsp:nvSpPr>
      <dsp:spPr>
        <a:xfrm>
          <a:off x="2009185" y="458450"/>
          <a:ext cx="2229644" cy="891857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Arial" panose="020B0604020202020204" pitchFamily="34" charset="0"/>
              <a:cs typeface="Arial" panose="020B0604020202020204" pitchFamily="34" charset="0"/>
            </a:rPr>
            <a:t>Determining the Time Perspective</a:t>
          </a:r>
        </a:p>
      </dsp:txBody>
      <dsp:txXfrm>
        <a:off x="2455114" y="458450"/>
        <a:ext cx="1337787" cy="891857"/>
      </dsp:txXfrm>
    </dsp:sp>
    <dsp:sp modelId="{71E2BB53-643E-43E7-ABFA-E9ABC2EE357D}">
      <dsp:nvSpPr>
        <dsp:cNvPr id="0" name=""/>
        <dsp:cNvSpPr/>
      </dsp:nvSpPr>
      <dsp:spPr>
        <a:xfrm>
          <a:off x="4015866" y="458450"/>
          <a:ext cx="2229644" cy="891857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Arial" panose="020B0604020202020204" pitchFamily="34" charset="0"/>
              <a:cs typeface="Arial" panose="020B0604020202020204" pitchFamily="34" charset="0"/>
            </a:rPr>
            <a:t>Choice of method for Forecasting</a:t>
          </a:r>
        </a:p>
      </dsp:txBody>
      <dsp:txXfrm>
        <a:off x="4461795" y="458450"/>
        <a:ext cx="1337787" cy="891857"/>
      </dsp:txXfrm>
    </dsp:sp>
    <dsp:sp modelId="{D0999283-8452-47E6-A46F-E02EB23F0A37}">
      <dsp:nvSpPr>
        <dsp:cNvPr id="0" name=""/>
        <dsp:cNvSpPr/>
      </dsp:nvSpPr>
      <dsp:spPr>
        <a:xfrm>
          <a:off x="6022546" y="458450"/>
          <a:ext cx="2229644" cy="89185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Arial" panose="020B0604020202020204" pitchFamily="34" charset="0"/>
              <a:cs typeface="Arial" panose="020B0604020202020204" pitchFamily="34" charset="0"/>
            </a:rPr>
            <a:t>Collection of Data and Data Adjustment</a:t>
          </a:r>
        </a:p>
      </dsp:txBody>
      <dsp:txXfrm>
        <a:off x="6468475" y="458450"/>
        <a:ext cx="1337787" cy="891857"/>
      </dsp:txXfrm>
    </dsp:sp>
    <dsp:sp modelId="{04DE6794-9EAD-43A0-AD39-017200B84DDF}">
      <dsp:nvSpPr>
        <dsp:cNvPr id="0" name=""/>
        <dsp:cNvSpPr/>
      </dsp:nvSpPr>
      <dsp:spPr>
        <a:xfrm>
          <a:off x="8029226" y="458450"/>
          <a:ext cx="2229644" cy="891857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Arial" panose="020B0604020202020204" pitchFamily="34" charset="0"/>
              <a:cs typeface="Arial" panose="020B0604020202020204" pitchFamily="34" charset="0"/>
            </a:rPr>
            <a:t>Estimation and Interpretation of Results</a:t>
          </a:r>
        </a:p>
      </dsp:txBody>
      <dsp:txXfrm>
        <a:off x="8475155" y="458450"/>
        <a:ext cx="1337787" cy="8918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5996B0-671D-48C0-AFC2-990B417B3EDF}">
      <dsp:nvSpPr>
        <dsp:cNvPr id="0" name=""/>
        <dsp:cNvSpPr/>
      </dsp:nvSpPr>
      <dsp:spPr>
        <a:xfrm rot="5400000">
          <a:off x="-92742" y="95392"/>
          <a:ext cx="618284" cy="432798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Arial" panose="020B0604020202020204" pitchFamily="34" charset="0"/>
              <a:cs typeface="Arial" panose="020B0604020202020204" pitchFamily="34" charset="0"/>
            </a:rPr>
            <a:t>1</a:t>
          </a:r>
        </a:p>
      </dsp:txBody>
      <dsp:txXfrm rot="-5400000">
        <a:off x="1" y="219048"/>
        <a:ext cx="432798" cy="185486"/>
      </dsp:txXfrm>
    </dsp:sp>
    <dsp:sp modelId="{AE715DE0-5536-4DB9-A63A-3E9F681C367D}">
      <dsp:nvSpPr>
        <dsp:cNvPr id="0" name=""/>
        <dsp:cNvSpPr/>
      </dsp:nvSpPr>
      <dsp:spPr>
        <a:xfrm rot="5400000">
          <a:off x="3310130" y="-2874681"/>
          <a:ext cx="402096" cy="615675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US" sz="1200" b="1" kern="1200" dirty="0">
              <a:latin typeface="Arial" panose="020B0604020202020204" pitchFamily="34" charset="0"/>
              <a:cs typeface="Arial" panose="020B0604020202020204" pitchFamily="34" charset="0"/>
            </a:rPr>
            <a:t>Premigration planning: </a:t>
          </a: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Exploring the source systems, multiple data models.</a:t>
          </a:r>
          <a:endParaRPr lang="en-IN" sz="1200" kern="1200" dirty="0"/>
        </a:p>
      </dsp:txBody>
      <dsp:txXfrm rot="-5400000">
        <a:off x="432799" y="22279"/>
        <a:ext cx="6137130" cy="362838"/>
      </dsp:txXfrm>
    </dsp:sp>
    <dsp:sp modelId="{E9BDC8D0-31E9-4DEC-A560-8C18AA723439}">
      <dsp:nvSpPr>
        <dsp:cNvPr id="0" name=""/>
        <dsp:cNvSpPr/>
      </dsp:nvSpPr>
      <dsp:spPr>
        <a:xfrm rot="5400000">
          <a:off x="-92742" y="626791"/>
          <a:ext cx="618284" cy="432798"/>
        </a:xfrm>
        <a:prstGeom prst="chevron">
          <a:avLst/>
        </a:prstGeom>
        <a:solidFill>
          <a:schemeClr val="accent3">
            <a:hueOff val="-265963"/>
            <a:satOff val="4760"/>
            <a:lumOff val="-2157"/>
            <a:alphaOff val="0"/>
          </a:schemeClr>
        </a:solidFill>
        <a:ln w="12700" cap="flat" cmpd="sng" algn="ctr">
          <a:solidFill>
            <a:schemeClr val="accent3">
              <a:hueOff val="-265963"/>
              <a:satOff val="4760"/>
              <a:lumOff val="-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Arial" panose="020B0604020202020204" pitchFamily="34" charset="0"/>
              <a:cs typeface="Arial" panose="020B0604020202020204" pitchFamily="34" charset="0"/>
            </a:rPr>
            <a:t>2</a:t>
          </a:r>
        </a:p>
      </dsp:txBody>
      <dsp:txXfrm rot="-5400000">
        <a:off x="1" y="750447"/>
        <a:ext cx="432798" cy="185486"/>
      </dsp:txXfrm>
    </dsp:sp>
    <dsp:sp modelId="{A4B0F11A-7602-4886-8E7D-5EF8F2787032}">
      <dsp:nvSpPr>
        <dsp:cNvPr id="0" name=""/>
        <dsp:cNvSpPr/>
      </dsp:nvSpPr>
      <dsp:spPr>
        <a:xfrm rot="5400000">
          <a:off x="3310236" y="-2343387"/>
          <a:ext cx="401884" cy="615675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265963"/>
              <a:satOff val="4760"/>
              <a:lumOff val="-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US" sz="1200" b="1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Project initiation: </a:t>
          </a:r>
          <a:r>
            <a:rPr lang="en-US" sz="12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Briefing key stakeholders and project scoping </a:t>
          </a:r>
          <a:endParaRPr lang="en-IN" sz="1200" b="0" kern="1200" dirty="0"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 rot="-5400000">
        <a:off x="432799" y="553668"/>
        <a:ext cx="6137141" cy="362648"/>
      </dsp:txXfrm>
    </dsp:sp>
    <dsp:sp modelId="{2B4DFA2D-E812-4E82-90D3-B1145D8E3E25}">
      <dsp:nvSpPr>
        <dsp:cNvPr id="0" name=""/>
        <dsp:cNvSpPr/>
      </dsp:nvSpPr>
      <dsp:spPr>
        <a:xfrm rot="5400000">
          <a:off x="-92742" y="1158191"/>
          <a:ext cx="618284" cy="432798"/>
        </a:xfrm>
        <a:prstGeom prst="chevron">
          <a:avLst/>
        </a:prstGeom>
        <a:solidFill>
          <a:schemeClr val="accent3">
            <a:hueOff val="-531926"/>
            <a:satOff val="9521"/>
            <a:lumOff val="-4314"/>
            <a:alphaOff val="0"/>
          </a:schemeClr>
        </a:solidFill>
        <a:ln w="12700" cap="flat" cmpd="sng" algn="ctr">
          <a:solidFill>
            <a:schemeClr val="accent3">
              <a:hueOff val="-531926"/>
              <a:satOff val="9521"/>
              <a:lumOff val="-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Arial" panose="020B0604020202020204" pitchFamily="34" charset="0"/>
              <a:cs typeface="Arial" panose="020B0604020202020204" pitchFamily="34" charset="0"/>
            </a:rPr>
            <a:t>3</a:t>
          </a:r>
        </a:p>
      </dsp:txBody>
      <dsp:txXfrm rot="-5400000">
        <a:off x="1" y="1281847"/>
        <a:ext cx="432798" cy="185486"/>
      </dsp:txXfrm>
    </dsp:sp>
    <dsp:sp modelId="{0146562A-6F75-47B8-AC97-5B0119DBA2C2}">
      <dsp:nvSpPr>
        <dsp:cNvPr id="0" name=""/>
        <dsp:cNvSpPr/>
      </dsp:nvSpPr>
      <dsp:spPr>
        <a:xfrm rot="5400000">
          <a:off x="3310236" y="-1811988"/>
          <a:ext cx="401884" cy="615675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531926"/>
              <a:satOff val="9521"/>
              <a:lumOff val="-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US" sz="1200" b="1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Data assessment: </a:t>
          </a:r>
          <a:r>
            <a:rPr lang="en-US" sz="12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Data profiling, evaluating the quality of the data and its inconsistencies, challenges</a:t>
          </a:r>
          <a:endParaRPr lang="en-IN" sz="1200" b="0" kern="1200" dirty="0"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 rot="-5400000">
        <a:off x="432799" y="1085067"/>
        <a:ext cx="6137141" cy="362648"/>
      </dsp:txXfrm>
    </dsp:sp>
    <dsp:sp modelId="{FBBC24C4-E51A-4F69-9712-377BE49BA1DA}">
      <dsp:nvSpPr>
        <dsp:cNvPr id="0" name=""/>
        <dsp:cNvSpPr/>
      </dsp:nvSpPr>
      <dsp:spPr>
        <a:xfrm rot="5400000">
          <a:off x="-92742" y="1689591"/>
          <a:ext cx="618284" cy="432798"/>
        </a:xfrm>
        <a:prstGeom prst="chevron">
          <a:avLst/>
        </a:prstGeom>
        <a:solidFill>
          <a:schemeClr val="accent3">
            <a:hueOff val="-797888"/>
            <a:satOff val="14281"/>
            <a:lumOff val="-6470"/>
            <a:alphaOff val="0"/>
          </a:schemeClr>
        </a:solidFill>
        <a:ln w="12700" cap="flat" cmpd="sng" algn="ctr">
          <a:solidFill>
            <a:schemeClr val="accent3">
              <a:hueOff val="-797888"/>
              <a:satOff val="14281"/>
              <a:lumOff val="-64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Arial" panose="020B0604020202020204" pitchFamily="34" charset="0"/>
              <a:cs typeface="Arial" panose="020B0604020202020204" pitchFamily="34" charset="0"/>
            </a:rPr>
            <a:t>4</a:t>
          </a:r>
        </a:p>
      </dsp:txBody>
      <dsp:txXfrm rot="-5400000">
        <a:off x="1" y="1813247"/>
        <a:ext cx="432798" cy="185486"/>
      </dsp:txXfrm>
    </dsp:sp>
    <dsp:sp modelId="{F3611EB2-041D-44E0-971A-0256AB349873}">
      <dsp:nvSpPr>
        <dsp:cNvPr id="0" name=""/>
        <dsp:cNvSpPr/>
      </dsp:nvSpPr>
      <dsp:spPr>
        <a:xfrm rot="5400000">
          <a:off x="3310236" y="-1280588"/>
          <a:ext cx="401884" cy="615675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797888"/>
              <a:satOff val="14281"/>
              <a:lumOff val="-64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US" sz="1200" b="1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Solution designing: </a:t>
          </a:r>
          <a:r>
            <a:rPr lang="en-US" sz="12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Defining technical architecture, process on how to transition to new system</a:t>
          </a:r>
          <a:endParaRPr lang="en-IN" sz="1200" b="0" kern="1200" dirty="0"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 rot="-5400000">
        <a:off x="432799" y="1616467"/>
        <a:ext cx="6137141" cy="362648"/>
      </dsp:txXfrm>
    </dsp:sp>
    <dsp:sp modelId="{9F04CC73-DA69-418D-B06E-AEE6C3593681}">
      <dsp:nvSpPr>
        <dsp:cNvPr id="0" name=""/>
        <dsp:cNvSpPr/>
      </dsp:nvSpPr>
      <dsp:spPr>
        <a:xfrm rot="5400000">
          <a:off x="-92742" y="2220990"/>
          <a:ext cx="618284" cy="432798"/>
        </a:xfrm>
        <a:prstGeom prst="chevron">
          <a:avLst/>
        </a:prstGeom>
        <a:solidFill>
          <a:schemeClr val="accent3">
            <a:hueOff val="-1063851"/>
            <a:satOff val="19041"/>
            <a:lumOff val="-8627"/>
            <a:alphaOff val="0"/>
          </a:schemeClr>
        </a:solidFill>
        <a:ln w="12700" cap="flat" cmpd="sng" algn="ctr">
          <a:solidFill>
            <a:schemeClr val="accent3">
              <a:hueOff val="-1063851"/>
              <a:satOff val="19041"/>
              <a:lumOff val="-862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Arial" panose="020B0604020202020204" pitchFamily="34" charset="0"/>
              <a:cs typeface="Arial" panose="020B0604020202020204" pitchFamily="34" charset="0"/>
            </a:rPr>
            <a:t>5</a:t>
          </a:r>
        </a:p>
      </dsp:txBody>
      <dsp:txXfrm rot="-5400000">
        <a:off x="1" y="2344646"/>
        <a:ext cx="432798" cy="185486"/>
      </dsp:txXfrm>
    </dsp:sp>
    <dsp:sp modelId="{EDF7EBA5-E3D2-4F76-9F27-813CF1231F4C}">
      <dsp:nvSpPr>
        <dsp:cNvPr id="0" name=""/>
        <dsp:cNvSpPr/>
      </dsp:nvSpPr>
      <dsp:spPr>
        <a:xfrm rot="5400000">
          <a:off x="3310236" y="-749189"/>
          <a:ext cx="401884" cy="615675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1063851"/>
              <a:satOff val="19041"/>
              <a:lumOff val="-862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US" sz="1200" b="1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Build &amp; test: </a:t>
          </a:r>
          <a:r>
            <a:rPr lang="en-US" sz="12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Coding the migration logic and test on the sandbox environment</a:t>
          </a:r>
          <a:endParaRPr lang="en-IN" sz="1200" b="0" kern="1200" dirty="0"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 rot="-5400000">
        <a:off x="432799" y="2147866"/>
        <a:ext cx="6137141" cy="362648"/>
      </dsp:txXfrm>
    </dsp:sp>
    <dsp:sp modelId="{E94C4156-5C1E-463D-B005-3C28EAC7D8D5}">
      <dsp:nvSpPr>
        <dsp:cNvPr id="0" name=""/>
        <dsp:cNvSpPr/>
      </dsp:nvSpPr>
      <dsp:spPr>
        <a:xfrm rot="5400000">
          <a:off x="-92742" y="2752390"/>
          <a:ext cx="618284" cy="432798"/>
        </a:xfrm>
        <a:prstGeom prst="chevron">
          <a:avLst/>
        </a:prstGeom>
        <a:solidFill>
          <a:schemeClr val="accent3">
            <a:hueOff val="-1329814"/>
            <a:satOff val="23802"/>
            <a:lumOff val="-10784"/>
            <a:alphaOff val="0"/>
          </a:schemeClr>
        </a:solidFill>
        <a:ln w="12700" cap="flat" cmpd="sng" algn="ctr">
          <a:solidFill>
            <a:schemeClr val="accent3">
              <a:hueOff val="-1329814"/>
              <a:satOff val="23802"/>
              <a:lumOff val="-10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Arial" panose="020B0604020202020204" pitchFamily="34" charset="0"/>
              <a:cs typeface="Arial" panose="020B0604020202020204" pitchFamily="34" charset="0"/>
            </a:rPr>
            <a:t>6</a:t>
          </a:r>
        </a:p>
      </dsp:txBody>
      <dsp:txXfrm rot="-5400000">
        <a:off x="1" y="2876046"/>
        <a:ext cx="432798" cy="185486"/>
      </dsp:txXfrm>
    </dsp:sp>
    <dsp:sp modelId="{FF99F194-63BF-4A17-A972-B2883CD957A0}">
      <dsp:nvSpPr>
        <dsp:cNvPr id="0" name=""/>
        <dsp:cNvSpPr/>
      </dsp:nvSpPr>
      <dsp:spPr>
        <a:xfrm rot="5400000">
          <a:off x="3310236" y="-217789"/>
          <a:ext cx="401884" cy="615675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1329814"/>
              <a:satOff val="23802"/>
              <a:lumOff val="-10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US" sz="1200" b="1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Execute &amp; validate: </a:t>
          </a:r>
          <a:r>
            <a:rPr lang="en-US" sz="12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Running the migration and validating the completeness of data</a:t>
          </a:r>
          <a:endParaRPr lang="en-IN" sz="1200" b="0" kern="1200" dirty="0"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 rot="-5400000">
        <a:off x="432799" y="2679266"/>
        <a:ext cx="6137141" cy="362648"/>
      </dsp:txXfrm>
    </dsp:sp>
    <dsp:sp modelId="{4B00E1DD-528B-4847-B238-1AA24FE05A17}">
      <dsp:nvSpPr>
        <dsp:cNvPr id="0" name=""/>
        <dsp:cNvSpPr/>
      </dsp:nvSpPr>
      <dsp:spPr>
        <a:xfrm rot="5400000">
          <a:off x="-92742" y="3283789"/>
          <a:ext cx="618284" cy="432798"/>
        </a:xfrm>
        <a:prstGeom prst="chevron">
          <a:avLst/>
        </a:prstGeom>
        <a:solidFill>
          <a:schemeClr val="accent3">
            <a:hueOff val="-1595777"/>
            <a:satOff val="28562"/>
            <a:lumOff val="-12941"/>
            <a:alphaOff val="0"/>
          </a:schemeClr>
        </a:solidFill>
        <a:ln w="12700" cap="flat" cmpd="sng" algn="ctr">
          <a:solidFill>
            <a:schemeClr val="accent3">
              <a:hueOff val="-1595777"/>
              <a:satOff val="28562"/>
              <a:lumOff val="-1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Arial" panose="020B0604020202020204" pitchFamily="34" charset="0"/>
              <a:cs typeface="Arial" panose="020B0604020202020204" pitchFamily="34" charset="0"/>
            </a:rPr>
            <a:t>7</a:t>
          </a:r>
        </a:p>
      </dsp:txBody>
      <dsp:txXfrm rot="-5400000">
        <a:off x="1" y="3407445"/>
        <a:ext cx="432798" cy="185486"/>
      </dsp:txXfrm>
    </dsp:sp>
    <dsp:sp modelId="{F61CBA20-82B6-48EF-9F59-1A9F4F9818CF}">
      <dsp:nvSpPr>
        <dsp:cNvPr id="0" name=""/>
        <dsp:cNvSpPr/>
      </dsp:nvSpPr>
      <dsp:spPr>
        <a:xfrm rot="5400000">
          <a:off x="3310236" y="313609"/>
          <a:ext cx="401884" cy="615675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1595777"/>
              <a:satOff val="28562"/>
              <a:lumOff val="-1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US" sz="1200" b="1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Production &amp; Monitoring: </a:t>
          </a:r>
          <a:r>
            <a:rPr lang="en-US" sz="12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Decommissioning the old system, going live with new system and monitor the data quality regularly</a:t>
          </a:r>
          <a:endParaRPr lang="en-IN" sz="1200" b="0" kern="1200" dirty="0"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 rot="-5400000">
        <a:off x="432799" y="3210664"/>
        <a:ext cx="6137141" cy="3626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E81EBA-A076-4FFC-8968-B74B6216A140}" type="datetimeFigureOut">
              <a:rPr lang="en-US" smtClean="0"/>
              <a:t>11/13/2018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291E1D-0E33-4E39-8C07-8B468157F1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735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18.215.103.212:5000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google.com/url?q=http://ec2-52-200-210-195.compute-1.amazonaws.com:5000/&amp;sa=D&amp;source=hangouts&amp;ust=1541478525362000&amp;usg=AFQjCNHYBKfAmleSE3YDy1Mxdy0Voqg_xw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q=https://52.44.241.227:8888/&amp;sa=D&amp;source=hangouts&amp;ust=1541478525357000&amp;usg=AFQjCNFJfAiSNoFpYDjaQBi0HDvt2DRYjQ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attool.azurewebsites.net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mailto:demo@latentview.com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Anonymized Link: 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http://18.215.103.212:5000/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IN" dirty="0"/>
              <a:t>Un-anonymized Link: 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http://ec2-52-200-210-195.compute-1.amazonaws.com:5000/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91E1D-0E33-4E39-8C07-8B468157F15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615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Link: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https://52.44.241.227:8888/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the default, pre-filled username and password to login</a:t>
            </a:r>
          </a:p>
          <a:p>
            <a:r>
              <a:rPr lang="en-IN" dirty="0"/>
              <a:t>---</a:t>
            </a:r>
          </a:p>
          <a:p>
            <a:r>
              <a:rPr lang="en-IN" dirty="0"/>
              <a:t>Sample text based questions are: </a:t>
            </a:r>
          </a:p>
          <a:p>
            <a:r>
              <a:rPr lang="en-US" dirty="0"/>
              <a:t>what is the sum of Total Price by seller</a:t>
            </a:r>
          </a:p>
          <a:p>
            <a:r>
              <a:rPr lang="en-US" dirty="0"/>
              <a:t>what is the average Unit Price by customer</a:t>
            </a:r>
          </a:p>
          <a:p>
            <a:r>
              <a:rPr lang="en-US" dirty="0"/>
              <a:t>what is the maximum Total price by customer</a:t>
            </a:r>
          </a:p>
          <a:p>
            <a:r>
              <a:rPr lang="en-US" dirty="0"/>
              <a:t>what is the sum of total price by date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91E1D-0E33-4E39-8C07-8B468157F15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868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 Web Tool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Link: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http://cattool.azurewebsites.net/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ID: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demo@latentview.com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/ Password: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catdemo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91E1D-0E33-4E39-8C07-8B468157F15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23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91E1D-0E33-4E39-8C07-8B468157F15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494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LatentView/" TargetMode="External"/><Relationship Id="rId7" Type="http://schemas.openxmlformats.org/officeDocument/2006/relationships/hyperlink" Target="https://www.latentview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www.latentview.com/blog/" TargetMode="External"/><Relationship Id="rId5" Type="http://schemas.openxmlformats.org/officeDocument/2006/relationships/hyperlink" Target="https://www.linkedin.com/company/latentview" TargetMode="External"/><Relationship Id="rId4" Type="http://schemas.openxmlformats.org/officeDocument/2006/relationships/hyperlink" Target="https://twitter.com/latentview?lang=en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LatentView/" TargetMode="External"/><Relationship Id="rId7" Type="http://schemas.openxmlformats.org/officeDocument/2006/relationships/hyperlink" Target="https://www.latentview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latentview.com/blog/" TargetMode="External"/><Relationship Id="rId5" Type="http://schemas.openxmlformats.org/officeDocument/2006/relationships/hyperlink" Target="https://www.linkedin.com/company/latentview" TargetMode="External"/><Relationship Id="rId4" Type="http://schemas.openxmlformats.org/officeDocument/2006/relationships/hyperlink" Target="https://twitter.com/latentview?lang=en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/>
        </p:nvSpPr>
        <p:spPr>
          <a:xfrm>
            <a:off x="0" y="0"/>
            <a:ext cx="12192000" cy="4611584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21343" y="960009"/>
            <a:ext cx="3879577" cy="618564"/>
          </a:xfrm>
        </p:spPr>
        <p:txBody>
          <a:bodyPr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Cover page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E69B08-3482-49FC-A617-0DB4DAC84B53}"/>
              </a:ext>
            </a:extLst>
          </p:cNvPr>
          <p:cNvSpPr/>
          <p:nvPr/>
        </p:nvSpPr>
        <p:spPr>
          <a:xfrm>
            <a:off x="0" y="4611584"/>
            <a:ext cx="12192000" cy="2246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81C4B-C5DA-4899-A75E-9654BAB68B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499" y="4522684"/>
            <a:ext cx="3129501" cy="2212918"/>
          </a:xfrm>
          <a:prstGeom prst="rect">
            <a:avLst/>
          </a:prstGeom>
        </p:spPr>
      </p:pic>
      <p:sp>
        <p:nvSpPr>
          <p:cNvPr id="10" name="Content Placeholder 59">
            <a:extLst>
              <a:ext uri="{FF2B5EF4-FFF2-40B4-BE49-F238E27FC236}">
                <a16:creationId xmlns:a16="http://schemas.microsoft.com/office/drawing/2014/main" id="{5B0B0397-412B-4B04-A5E8-7B4CD5A1C0E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21343" y="2127612"/>
            <a:ext cx="4254313" cy="457200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343" y="2562351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8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1343" y="4095726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957362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047C4-83AE-4983-8668-CA3B2B663B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CD0D9-E57F-4F00-8796-A314F5B6F6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09295-8179-4208-B3F2-013E1495B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FDFDC-827C-4562-953A-27F6543BA566}" type="datetimeFigureOut">
              <a:rPr lang="en-US" smtClean="0"/>
              <a:t>11/13/2018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8AFE3-8C5D-4A94-9CCE-528215438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71D329-40CD-4A1E-AB91-1F8FA27F3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B2BA4-3C27-4A19-9DD1-BCE56F6BAA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498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/>
        </p:nvSpPr>
        <p:spPr>
          <a:xfrm>
            <a:off x="0" y="0"/>
            <a:ext cx="12192000" cy="4611584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21343" y="960009"/>
            <a:ext cx="3879577" cy="618564"/>
          </a:xfrm>
        </p:spPr>
        <p:txBody>
          <a:bodyPr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Cover page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E69B08-3482-49FC-A617-0DB4DAC84B53}"/>
              </a:ext>
            </a:extLst>
          </p:cNvPr>
          <p:cNvSpPr/>
          <p:nvPr/>
        </p:nvSpPr>
        <p:spPr>
          <a:xfrm>
            <a:off x="0" y="4611584"/>
            <a:ext cx="12192000" cy="2246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81C4B-C5DA-4899-A75E-9654BAB68B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499" y="4522684"/>
            <a:ext cx="3129501" cy="2212918"/>
          </a:xfrm>
          <a:prstGeom prst="rect">
            <a:avLst/>
          </a:prstGeom>
        </p:spPr>
      </p:pic>
      <p:sp>
        <p:nvSpPr>
          <p:cNvPr id="10" name="Content Placeholder 59">
            <a:extLst>
              <a:ext uri="{FF2B5EF4-FFF2-40B4-BE49-F238E27FC236}">
                <a16:creationId xmlns:a16="http://schemas.microsoft.com/office/drawing/2014/main" id="{5B0B0397-412B-4B04-A5E8-7B4CD5A1C0E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21343" y="2127612"/>
            <a:ext cx="4254313" cy="457200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343" y="2562351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8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1343" y="4095726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760969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4344E-8840-41DC-8090-C221A510C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17655-7070-40F5-8DCF-A8D75231D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BAEABEB-5113-4CB1-809E-E08D033F99F2}"/>
              </a:ext>
            </a:extLst>
          </p:cNvPr>
          <p:cNvSpPr txBox="1">
            <a:spLocks/>
          </p:cNvSpPr>
          <p:nvPr/>
        </p:nvSpPr>
        <p:spPr>
          <a:xfrm>
            <a:off x="16060" y="6677928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49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6">
            <a:extLst>
              <a:ext uri="{FF2B5EF4-FFF2-40B4-BE49-F238E27FC236}">
                <a16:creationId xmlns:a16="http://schemas.microsoft.com/office/drawing/2014/main" id="{9E7EBA95-D0B0-4EA6-8151-B221D8152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8C19F0BD-CBF1-4551-925C-A110073FD9E5}"/>
              </a:ext>
            </a:extLst>
          </p:cNvPr>
          <p:cNvSpPr txBox="1">
            <a:spLocks/>
          </p:cNvSpPr>
          <p:nvPr/>
        </p:nvSpPr>
        <p:spPr>
          <a:xfrm>
            <a:off x="264159" y="1300766"/>
            <a:ext cx="1709495" cy="72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8355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Primary colors</a:t>
            </a:r>
          </a:p>
        </p:txBody>
      </p:sp>
      <p:sp>
        <p:nvSpPr>
          <p:cNvPr id="22" name="Title 4">
            <a:extLst>
              <a:ext uri="{FF2B5EF4-FFF2-40B4-BE49-F238E27FC236}">
                <a16:creationId xmlns:a16="http://schemas.microsoft.com/office/drawing/2014/main" id="{3A39E8C3-E1BC-4BC7-9F05-F0E50DB6BBFD}"/>
              </a:ext>
            </a:extLst>
          </p:cNvPr>
          <p:cNvSpPr txBox="1">
            <a:spLocks/>
          </p:cNvSpPr>
          <p:nvPr/>
        </p:nvSpPr>
        <p:spPr>
          <a:xfrm>
            <a:off x="264159" y="3688063"/>
            <a:ext cx="1709495" cy="72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8355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Secondary colors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973D23-688C-4E1E-8684-22CAFB14E27F}"/>
              </a:ext>
            </a:extLst>
          </p:cNvPr>
          <p:cNvSpPr/>
          <p:nvPr/>
        </p:nvSpPr>
        <p:spPr>
          <a:xfrm>
            <a:off x="9826832" y="3688063"/>
            <a:ext cx="2136568" cy="593112"/>
          </a:xfrm>
          <a:prstGeom prst="rect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100, 90, 41, 43</a:t>
            </a:r>
            <a:b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20, 35, 72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9FB243-5890-4642-A892-C7486A1F57B2}"/>
              </a:ext>
            </a:extLst>
          </p:cNvPr>
          <p:cNvSpPr/>
          <p:nvPr/>
        </p:nvSpPr>
        <p:spPr>
          <a:xfrm>
            <a:off x="4784050" y="3688063"/>
            <a:ext cx="2136568" cy="593112"/>
          </a:xfrm>
          <a:prstGeom prst="rect">
            <a:avLst/>
          </a:prstGeom>
          <a:solidFill>
            <a:srgbClr val="18A3A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77, 15, 33, 0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25, 164, 173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2DC063-D1F5-4C30-AAE8-AD2967B11447}"/>
              </a:ext>
            </a:extLst>
          </p:cNvPr>
          <p:cNvSpPr/>
          <p:nvPr/>
        </p:nvSpPr>
        <p:spPr>
          <a:xfrm>
            <a:off x="4784050" y="1318936"/>
            <a:ext cx="2136568" cy="593112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51, 43, 43, 8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128, 128, 128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D9C469-1688-449B-BB2D-D3A713ED39EC}"/>
              </a:ext>
            </a:extLst>
          </p:cNvPr>
          <p:cNvSpPr/>
          <p:nvPr/>
        </p:nvSpPr>
        <p:spPr>
          <a:xfrm>
            <a:off x="9826832" y="4389071"/>
            <a:ext cx="2136568" cy="593112"/>
          </a:xfrm>
          <a:prstGeom prst="rect">
            <a:avLst/>
          </a:prstGeom>
          <a:solidFill>
            <a:srgbClr val="052049">
              <a:lumMod val="25000"/>
              <a:lumOff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36, 17, 0, 0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154, 191, 248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62ACF-08A4-4D19-B150-0AABA3AD131A}"/>
              </a:ext>
            </a:extLst>
          </p:cNvPr>
          <p:cNvSpPr/>
          <p:nvPr/>
        </p:nvSpPr>
        <p:spPr>
          <a:xfrm>
            <a:off x="2274510" y="4389071"/>
            <a:ext cx="2136568" cy="5931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26, 11, 4, 0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184, 206, 228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B048A2-16C7-44F6-A62D-2782C6F8C4EE}"/>
              </a:ext>
            </a:extLst>
          </p:cNvPr>
          <p:cNvSpPr/>
          <p:nvPr/>
        </p:nvSpPr>
        <p:spPr>
          <a:xfrm>
            <a:off x="4784050" y="4389071"/>
            <a:ext cx="2136568" cy="593112"/>
          </a:xfrm>
          <a:prstGeom prst="rect">
            <a:avLst/>
          </a:prstGeom>
          <a:solidFill>
            <a:srgbClr val="18A3AC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36, 0, 10, 0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145, 234, 240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DCFF48-7B26-44FA-9E19-59FE00E0EDF3}"/>
              </a:ext>
            </a:extLst>
          </p:cNvPr>
          <p:cNvSpPr/>
          <p:nvPr/>
        </p:nvSpPr>
        <p:spPr>
          <a:xfrm>
            <a:off x="4784050" y="2006089"/>
            <a:ext cx="2136568" cy="593112"/>
          </a:xfrm>
          <a:prstGeom prst="rect">
            <a:avLst/>
          </a:prstGeom>
          <a:solidFill>
            <a:srgbClr val="BFBFB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25,	20, 20,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191, 191, 191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FD6AEF-3BC9-4B69-94AD-5748F17BD6BC}"/>
              </a:ext>
            </a:extLst>
          </p:cNvPr>
          <p:cNvSpPr/>
          <p:nvPr/>
        </p:nvSpPr>
        <p:spPr>
          <a:xfrm>
            <a:off x="9826832" y="5090079"/>
            <a:ext cx="2136568" cy="593112"/>
          </a:xfrm>
          <a:prstGeom prst="rect">
            <a:avLst/>
          </a:prstGeom>
          <a:solidFill>
            <a:srgbClr val="052049">
              <a:lumMod val="10000"/>
              <a:lumOff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13, 5, 0, 0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215, 230, 252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204FA4-B6FE-46CC-8B10-5C70EA312BF4}"/>
              </a:ext>
            </a:extLst>
          </p:cNvPr>
          <p:cNvSpPr/>
          <p:nvPr/>
        </p:nvSpPr>
        <p:spPr>
          <a:xfrm>
            <a:off x="2274510" y="5090079"/>
            <a:ext cx="2136568" cy="5931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13, 5, 1, 0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219, 230, 242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6B26E6-9CF4-42A9-9E28-714E99452A1D}"/>
              </a:ext>
            </a:extLst>
          </p:cNvPr>
          <p:cNvSpPr/>
          <p:nvPr/>
        </p:nvSpPr>
        <p:spPr>
          <a:xfrm>
            <a:off x="4784050" y="5090079"/>
            <a:ext cx="2136568" cy="593112"/>
          </a:xfrm>
          <a:prstGeom prst="rect">
            <a:avLst/>
          </a:prstGeom>
          <a:solidFill>
            <a:srgbClr val="18A3AC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19, 0, 5, 0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200, 244, 247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AA6DB8-1711-4140-A1F4-2FDA5D684765}"/>
              </a:ext>
            </a:extLst>
          </p:cNvPr>
          <p:cNvSpPr/>
          <p:nvPr/>
        </p:nvSpPr>
        <p:spPr>
          <a:xfrm>
            <a:off x="4784050" y="2707097"/>
            <a:ext cx="2136568" cy="593112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14, 11, 11, 0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217, 217, 217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86F7E7-4D4C-43C6-A693-BE52619C8C20}"/>
              </a:ext>
            </a:extLst>
          </p:cNvPr>
          <p:cNvSpPr/>
          <p:nvPr/>
        </p:nvSpPr>
        <p:spPr>
          <a:xfrm>
            <a:off x="7293592" y="3688063"/>
            <a:ext cx="2160270" cy="593112"/>
          </a:xfrm>
          <a:prstGeom prst="rect">
            <a:avLst/>
          </a:prstGeom>
          <a:solidFill>
            <a:srgbClr val="779BC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55, 31, 3, 0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199, 155, 202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10F334-6E7F-4900-BCD0-2E1DA2FB5D1E}"/>
              </a:ext>
            </a:extLst>
          </p:cNvPr>
          <p:cNvSpPr/>
          <p:nvPr/>
        </p:nvSpPr>
        <p:spPr>
          <a:xfrm>
            <a:off x="7293592" y="4373863"/>
            <a:ext cx="2160270" cy="593112"/>
          </a:xfrm>
          <a:prstGeom prst="rect">
            <a:avLst/>
          </a:prstGeom>
          <a:solidFill>
            <a:srgbClr val="A0B6D9"/>
          </a:solidFill>
          <a:ln w="12700" cap="flat" cmpd="sng" algn="ctr">
            <a:solidFill>
              <a:srgbClr val="A0B6D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36, 21, 3, 0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160, 182, 217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37BB4B-EA83-4602-B031-1EE80792E11B}"/>
              </a:ext>
            </a:extLst>
          </p:cNvPr>
          <p:cNvSpPr/>
          <p:nvPr/>
        </p:nvSpPr>
        <p:spPr>
          <a:xfrm>
            <a:off x="7293590" y="5090079"/>
            <a:ext cx="2160270" cy="593112"/>
          </a:xfrm>
          <a:prstGeom prst="rect">
            <a:avLst/>
          </a:prstGeom>
          <a:solidFill>
            <a:srgbClr val="C5D4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20, 11, 0.4, 0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197, 212, 236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D2806B-9005-4D6C-9F8D-64CAB5AA3399}"/>
              </a:ext>
            </a:extLst>
          </p:cNvPr>
          <p:cNvSpPr/>
          <p:nvPr/>
        </p:nvSpPr>
        <p:spPr>
          <a:xfrm>
            <a:off x="2274510" y="1300766"/>
            <a:ext cx="2136568" cy="593112"/>
          </a:xfrm>
          <a:prstGeom prst="rect">
            <a:avLst/>
          </a:prstGeom>
          <a:solidFill>
            <a:srgbClr val="1957A3"/>
          </a:solidFill>
          <a:ln w="12700" cap="flat" cmpd="sng" algn="ctr">
            <a:solidFill>
              <a:srgbClr val="16509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94, 72, 2, 0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27, 89, 164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A6E859-301A-4D57-8858-6F4BB2178673}"/>
              </a:ext>
            </a:extLst>
          </p:cNvPr>
          <p:cNvSpPr/>
          <p:nvPr/>
        </p:nvSpPr>
        <p:spPr>
          <a:xfrm>
            <a:off x="2274510" y="2707097"/>
            <a:ext cx="2136568" cy="593112"/>
          </a:xfrm>
          <a:prstGeom prst="rect">
            <a:avLst/>
          </a:prstGeom>
          <a:solidFill>
            <a:srgbClr val="A5C6E8"/>
          </a:solidFill>
          <a:ln w="12700" cap="flat" cmpd="sng" algn="ctr">
            <a:solidFill>
              <a:srgbClr val="A5C6E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33, 13, 0. 0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165, 198, 232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901222-FC3B-4A4F-BB8B-05E51FA1BDB8}"/>
              </a:ext>
            </a:extLst>
          </p:cNvPr>
          <p:cNvSpPr/>
          <p:nvPr/>
        </p:nvSpPr>
        <p:spPr>
          <a:xfrm>
            <a:off x="2274510" y="2014788"/>
            <a:ext cx="2136568" cy="593112"/>
          </a:xfrm>
          <a:prstGeom prst="rect">
            <a:avLst/>
          </a:prstGeom>
          <a:solidFill>
            <a:srgbClr val="538ECB"/>
          </a:solidFill>
          <a:ln w="12700" cap="flat" cmpd="sng" algn="ctr">
            <a:solidFill>
              <a:srgbClr val="538EC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68, 36, 0, 0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83, 142, 203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EE760A-E7E5-4D0D-954C-0E7C6382E3FA}"/>
              </a:ext>
            </a:extLst>
          </p:cNvPr>
          <p:cNvSpPr/>
          <p:nvPr/>
        </p:nvSpPr>
        <p:spPr>
          <a:xfrm>
            <a:off x="2274510" y="3688063"/>
            <a:ext cx="2136568" cy="593112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72, 41, 5, 0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78, 133, 188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0DDA1AEC-9C4B-4577-B755-750800CDE8BA}"/>
              </a:ext>
            </a:extLst>
          </p:cNvPr>
          <p:cNvSpPr txBox="1">
            <a:spLocks/>
          </p:cNvSpPr>
          <p:nvPr/>
        </p:nvSpPr>
        <p:spPr>
          <a:xfrm>
            <a:off x="16060" y="6677928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2816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ver 2.jpg"/>
          <p:cNvPicPr>
            <a:picLocks noChangeAspect="1"/>
          </p:cNvPicPr>
          <p:nvPr/>
        </p:nvPicPr>
        <p:blipFill rotWithShape="1"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/>
                    </a14:imgEffect>
                  </a14:imgLayer>
                </a14:imgProps>
              </a:ext>
            </a:extLst>
          </a:blip>
          <a:srcRect b="7237"/>
          <a:stretch/>
        </p:blipFill>
        <p:spPr>
          <a:xfrm>
            <a:off x="0" y="510239"/>
            <a:ext cx="12242828" cy="634776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4344E-8840-41DC-8090-C221A510CE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Sample text</a:t>
            </a:r>
          </a:p>
        </p:txBody>
      </p:sp>
      <p:sp>
        <p:nvSpPr>
          <p:cNvPr id="8" name="Shape 4526"/>
          <p:cNvSpPr/>
          <p:nvPr/>
        </p:nvSpPr>
        <p:spPr>
          <a:xfrm flipH="1">
            <a:off x="1161261" y="1888249"/>
            <a:ext cx="690302" cy="690300"/>
          </a:xfrm>
          <a:prstGeom prst="ellipse">
            <a:avLst/>
          </a:prstGeom>
          <a:solidFill>
            <a:schemeClr val="accent4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9" name="Shape 4526"/>
          <p:cNvSpPr/>
          <p:nvPr/>
        </p:nvSpPr>
        <p:spPr>
          <a:xfrm flipH="1">
            <a:off x="4201316" y="1888249"/>
            <a:ext cx="690302" cy="690300"/>
          </a:xfrm>
          <a:prstGeom prst="ellipse">
            <a:avLst/>
          </a:prstGeom>
          <a:solidFill>
            <a:srgbClr val="002060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10" name="Shape 4526"/>
          <p:cNvSpPr/>
          <p:nvPr/>
        </p:nvSpPr>
        <p:spPr>
          <a:xfrm flipH="1">
            <a:off x="7241371" y="1888249"/>
            <a:ext cx="690302" cy="690300"/>
          </a:xfrm>
          <a:prstGeom prst="ellipse">
            <a:avLst/>
          </a:prstGeom>
          <a:solidFill>
            <a:schemeClr val="accent3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0281427" y="1890963"/>
            <a:ext cx="684872" cy="68487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205855" y="982113"/>
            <a:ext cx="11728012" cy="75682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</a:t>
            </a:r>
            <a:br>
              <a:rPr lang="en-US" dirty="0"/>
            </a:br>
            <a:r>
              <a:rPr lang="en-US" dirty="0"/>
              <a:t>a galley of type and scrambled it to make a type specimen book.</a:t>
            </a:r>
          </a:p>
        </p:txBody>
      </p:sp>
      <p:sp>
        <p:nvSpPr>
          <p:cNvPr id="14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22057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4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5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22057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6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3277737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rgbClr val="00206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3277737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8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634028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3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634028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9" hasCustomPrompt="1"/>
          </p:nvPr>
        </p:nvSpPr>
        <p:spPr>
          <a:xfrm>
            <a:off x="9362193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21" name="Content Placeholder 10"/>
          <p:cNvSpPr>
            <a:spLocks noGrp="1"/>
          </p:cNvSpPr>
          <p:nvPr>
            <p:ph sz="quarter" idx="20" hasCustomPrompt="1"/>
          </p:nvPr>
        </p:nvSpPr>
        <p:spPr>
          <a:xfrm>
            <a:off x="9362193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2" name="Content Placeholder 10"/>
          <p:cNvSpPr>
            <a:spLocks noGrp="1"/>
          </p:cNvSpPr>
          <p:nvPr>
            <p:ph sz="quarter" idx="21" hasCustomPrompt="1"/>
          </p:nvPr>
        </p:nvSpPr>
        <p:spPr>
          <a:xfrm>
            <a:off x="121450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Content Placeholder 10"/>
          <p:cNvSpPr>
            <a:spLocks noGrp="1"/>
          </p:cNvSpPr>
          <p:nvPr>
            <p:ph sz="quarter" idx="22" hasCustomPrompt="1"/>
          </p:nvPr>
        </p:nvSpPr>
        <p:spPr>
          <a:xfrm>
            <a:off x="4254559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4" name="Content Placeholder 10"/>
          <p:cNvSpPr>
            <a:spLocks noGrp="1"/>
          </p:cNvSpPr>
          <p:nvPr>
            <p:ph sz="quarter" idx="23" hasCustomPrompt="1"/>
          </p:nvPr>
        </p:nvSpPr>
        <p:spPr>
          <a:xfrm>
            <a:off x="729461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5" name="Content Placeholder 10"/>
          <p:cNvSpPr>
            <a:spLocks noGrp="1"/>
          </p:cNvSpPr>
          <p:nvPr>
            <p:ph sz="quarter" idx="24" hasCustomPrompt="1"/>
          </p:nvPr>
        </p:nvSpPr>
        <p:spPr>
          <a:xfrm>
            <a:off x="10331955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438697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asted-image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3" r="19870"/>
          <a:stretch/>
        </p:blipFill>
        <p:spPr>
          <a:xfrm>
            <a:off x="-14710" y="4484"/>
            <a:ext cx="6215310" cy="6853516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Rectangle 62"/>
          <p:cNvSpPr/>
          <p:nvPr/>
        </p:nvSpPr>
        <p:spPr>
          <a:xfrm>
            <a:off x="0" y="-13853"/>
            <a:ext cx="6215310" cy="6871853"/>
          </a:xfrm>
          <a:prstGeom prst="rect">
            <a:avLst/>
          </a:prstGeom>
          <a:solidFill>
            <a:schemeClr val="accent2">
              <a:lumMod val="50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Pentagon 66"/>
          <p:cNvSpPr/>
          <p:nvPr/>
        </p:nvSpPr>
        <p:spPr>
          <a:xfrm>
            <a:off x="6212314" y="578981"/>
            <a:ext cx="1185657" cy="641298"/>
          </a:xfrm>
          <a:prstGeom prst="homePlat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Pentagon 71"/>
          <p:cNvSpPr/>
          <p:nvPr/>
        </p:nvSpPr>
        <p:spPr>
          <a:xfrm>
            <a:off x="6212314" y="1954531"/>
            <a:ext cx="1169399" cy="632502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Pentagon 76"/>
          <p:cNvSpPr/>
          <p:nvPr/>
        </p:nvSpPr>
        <p:spPr>
          <a:xfrm>
            <a:off x="6212314" y="3321285"/>
            <a:ext cx="1169399" cy="632502"/>
          </a:xfrm>
          <a:prstGeom prst="homePlat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Pentagon 80"/>
          <p:cNvSpPr/>
          <p:nvPr/>
        </p:nvSpPr>
        <p:spPr>
          <a:xfrm>
            <a:off x="6212314" y="4688038"/>
            <a:ext cx="1169399" cy="632502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324396" y="2964873"/>
            <a:ext cx="3591716" cy="914401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8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7750522" y="587306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8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439087" y="723900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8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425439" y="2095052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8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425439" y="3461806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8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425439" y="4828559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89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7736874" y="1958458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1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7736874" y="3325212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2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7736874" y="4691965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9097DD5-8847-43DE-B3AE-BE5A64A94902}"/>
              </a:ext>
            </a:extLst>
          </p:cNvPr>
          <p:cNvSpPr/>
          <p:nvPr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0006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DD35920-50C1-4782-9856-992F269421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79" y="5128616"/>
            <a:ext cx="2559043" cy="1809537"/>
          </a:xfrm>
          <a:prstGeom prst="rect">
            <a:avLst/>
          </a:prstGeom>
        </p:spPr>
      </p:pic>
      <p:sp>
        <p:nvSpPr>
          <p:cNvPr id="7" name="Freeform: Shape 6"/>
          <p:cNvSpPr/>
          <p:nvPr/>
        </p:nvSpPr>
        <p:spPr>
          <a:xfrm flipH="1">
            <a:off x="0" y="2034284"/>
            <a:ext cx="12192000" cy="1570232"/>
          </a:xfrm>
          <a:custGeom>
            <a:avLst/>
            <a:gdLst>
              <a:gd name="connsiteX0" fmla="*/ 0 w 12192000"/>
              <a:gd name="connsiteY0" fmla="*/ 0 h 1570232"/>
              <a:gd name="connsiteX1" fmla="*/ 10058950 w 12192000"/>
              <a:gd name="connsiteY1" fmla="*/ 0 h 1570232"/>
              <a:gd name="connsiteX2" fmla="*/ 10062651 w 12192000"/>
              <a:gd name="connsiteY2" fmla="*/ 36710 h 1570232"/>
              <a:gd name="connsiteX3" fmla="*/ 10842373 w 12192000"/>
              <a:gd name="connsiteY3" fmla="*/ 672200 h 1570232"/>
              <a:gd name="connsiteX4" fmla="*/ 11622095 w 12192000"/>
              <a:gd name="connsiteY4" fmla="*/ 36710 h 1570232"/>
              <a:gd name="connsiteX5" fmla="*/ 11625796 w 12192000"/>
              <a:gd name="connsiteY5" fmla="*/ 0 h 1570232"/>
              <a:gd name="connsiteX6" fmla="*/ 12192000 w 12192000"/>
              <a:gd name="connsiteY6" fmla="*/ 0 h 1570232"/>
              <a:gd name="connsiteX7" fmla="*/ 12192000 w 12192000"/>
              <a:gd name="connsiteY7" fmla="*/ 1570232 h 1570232"/>
              <a:gd name="connsiteX8" fmla="*/ 0 w 12192000"/>
              <a:gd name="connsiteY8" fmla="*/ 1570232 h 157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570232">
                <a:moveTo>
                  <a:pt x="0" y="0"/>
                </a:moveTo>
                <a:lnTo>
                  <a:pt x="10058950" y="0"/>
                </a:lnTo>
                <a:lnTo>
                  <a:pt x="10062651" y="36710"/>
                </a:lnTo>
                <a:cubicBezTo>
                  <a:pt x="10136865" y="399383"/>
                  <a:pt x="10457759" y="672200"/>
                  <a:pt x="10842373" y="672200"/>
                </a:cubicBezTo>
                <a:cubicBezTo>
                  <a:pt x="11226987" y="672200"/>
                  <a:pt x="11547881" y="399383"/>
                  <a:pt x="11622095" y="36710"/>
                </a:cubicBezTo>
                <a:lnTo>
                  <a:pt x="11625796" y="0"/>
                </a:lnTo>
                <a:lnTo>
                  <a:pt x="12192000" y="0"/>
                </a:lnTo>
                <a:lnTo>
                  <a:pt x="12192000" y="1570232"/>
                </a:lnTo>
                <a:lnTo>
                  <a:pt x="0" y="1570232"/>
                </a:lnTo>
                <a:close/>
              </a:path>
            </a:pathLst>
          </a:cu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 flipH="1">
            <a:off x="711199" y="1272168"/>
            <a:ext cx="1276856" cy="1276852"/>
          </a:xfrm>
          <a:prstGeom prst="ellipse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1" name="Content Placeholder 59"/>
          <p:cNvSpPr>
            <a:spLocks noGrp="1"/>
          </p:cNvSpPr>
          <p:nvPr>
            <p:ph sz="quarter" idx="10" hasCustomPrompt="1"/>
          </p:nvPr>
        </p:nvSpPr>
        <p:spPr>
          <a:xfrm>
            <a:off x="3259212" y="2362200"/>
            <a:ext cx="5673576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892045" y="1597544"/>
            <a:ext cx="915165" cy="626101"/>
            <a:chOff x="1322" y="702"/>
            <a:chExt cx="744" cy="509"/>
          </a:xfrm>
          <a:solidFill>
            <a:schemeClr val="bg1"/>
          </a:solidFill>
        </p:grpSpPr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1802" y="886"/>
              <a:ext cx="96" cy="103"/>
            </a:xfrm>
            <a:custGeom>
              <a:avLst/>
              <a:gdLst>
                <a:gd name="T0" fmla="*/ 208 w 478"/>
                <a:gd name="T1" fmla="*/ 245 h 518"/>
                <a:gd name="T2" fmla="*/ 166 w 478"/>
                <a:gd name="T3" fmla="*/ 266 h 518"/>
                <a:gd name="T4" fmla="*/ 136 w 478"/>
                <a:gd name="T5" fmla="*/ 303 h 518"/>
                <a:gd name="T6" fmla="*/ 125 w 478"/>
                <a:gd name="T7" fmla="*/ 350 h 518"/>
                <a:gd name="T8" fmla="*/ 136 w 478"/>
                <a:gd name="T9" fmla="*/ 398 h 518"/>
                <a:gd name="T10" fmla="*/ 166 w 478"/>
                <a:gd name="T11" fmla="*/ 435 h 518"/>
                <a:gd name="T12" fmla="*/ 208 w 478"/>
                <a:gd name="T13" fmla="*/ 455 h 518"/>
                <a:gd name="T14" fmla="*/ 257 w 478"/>
                <a:gd name="T15" fmla="*/ 455 h 518"/>
                <a:gd name="T16" fmla="*/ 300 w 478"/>
                <a:gd name="T17" fmla="*/ 435 h 518"/>
                <a:gd name="T18" fmla="*/ 330 w 478"/>
                <a:gd name="T19" fmla="*/ 398 h 518"/>
                <a:gd name="T20" fmla="*/ 340 w 478"/>
                <a:gd name="T21" fmla="*/ 350 h 518"/>
                <a:gd name="T22" fmla="*/ 330 w 478"/>
                <a:gd name="T23" fmla="*/ 303 h 518"/>
                <a:gd name="T24" fmla="*/ 300 w 478"/>
                <a:gd name="T25" fmla="*/ 266 h 518"/>
                <a:gd name="T26" fmla="*/ 257 w 478"/>
                <a:gd name="T27" fmla="*/ 245 h 518"/>
                <a:gd name="T28" fmla="*/ 81 w 478"/>
                <a:gd name="T29" fmla="*/ 0 h 518"/>
                <a:gd name="T30" fmla="*/ 209 w 478"/>
                <a:gd name="T31" fmla="*/ 184 h 518"/>
                <a:gd name="T32" fmla="*/ 256 w 478"/>
                <a:gd name="T33" fmla="*/ 184 h 518"/>
                <a:gd name="T34" fmla="*/ 299 w 478"/>
                <a:gd name="T35" fmla="*/ 196 h 518"/>
                <a:gd name="T36" fmla="*/ 443 w 478"/>
                <a:gd name="T37" fmla="*/ 49 h 518"/>
                <a:gd name="T38" fmla="*/ 369 w 478"/>
                <a:gd name="T39" fmla="*/ 254 h 518"/>
                <a:gd name="T40" fmla="*/ 392 w 478"/>
                <a:gd name="T41" fmla="*/ 298 h 518"/>
                <a:gd name="T42" fmla="*/ 400 w 478"/>
                <a:gd name="T43" fmla="*/ 350 h 518"/>
                <a:gd name="T44" fmla="*/ 386 w 478"/>
                <a:gd name="T45" fmla="*/ 415 h 518"/>
                <a:gd name="T46" fmla="*/ 351 w 478"/>
                <a:gd name="T47" fmla="*/ 469 h 518"/>
                <a:gd name="T48" fmla="*/ 298 w 478"/>
                <a:gd name="T49" fmla="*/ 506 h 518"/>
                <a:gd name="T50" fmla="*/ 233 w 478"/>
                <a:gd name="T51" fmla="*/ 518 h 518"/>
                <a:gd name="T52" fmla="*/ 168 w 478"/>
                <a:gd name="T53" fmla="*/ 506 h 518"/>
                <a:gd name="T54" fmla="*/ 115 w 478"/>
                <a:gd name="T55" fmla="*/ 469 h 518"/>
                <a:gd name="T56" fmla="*/ 78 w 478"/>
                <a:gd name="T57" fmla="*/ 415 h 518"/>
                <a:gd name="T58" fmla="*/ 66 w 478"/>
                <a:gd name="T59" fmla="*/ 350 h 518"/>
                <a:gd name="T60" fmla="*/ 77 w 478"/>
                <a:gd name="T61" fmla="*/ 289 h 518"/>
                <a:gd name="T62" fmla="*/ 108 w 478"/>
                <a:gd name="T63" fmla="*/ 238 h 518"/>
                <a:gd name="T64" fmla="*/ 40 w 478"/>
                <a:gd name="T65" fmla="*/ 18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8" h="518">
                  <a:moveTo>
                    <a:pt x="233" y="242"/>
                  </a:moveTo>
                  <a:lnTo>
                    <a:pt x="208" y="245"/>
                  </a:lnTo>
                  <a:lnTo>
                    <a:pt x="185" y="253"/>
                  </a:lnTo>
                  <a:lnTo>
                    <a:pt x="166" y="266"/>
                  </a:lnTo>
                  <a:lnTo>
                    <a:pt x="149" y="282"/>
                  </a:lnTo>
                  <a:lnTo>
                    <a:pt x="136" y="303"/>
                  </a:lnTo>
                  <a:lnTo>
                    <a:pt x="128" y="326"/>
                  </a:lnTo>
                  <a:lnTo>
                    <a:pt x="125" y="350"/>
                  </a:lnTo>
                  <a:lnTo>
                    <a:pt x="128" y="375"/>
                  </a:lnTo>
                  <a:lnTo>
                    <a:pt x="136" y="398"/>
                  </a:lnTo>
                  <a:lnTo>
                    <a:pt x="149" y="417"/>
                  </a:lnTo>
                  <a:lnTo>
                    <a:pt x="166" y="435"/>
                  </a:lnTo>
                  <a:lnTo>
                    <a:pt x="185" y="447"/>
                  </a:lnTo>
                  <a:lnTo>
                    <a:pt x="208" y="455"/>
                  </a:lnTo>
                  <a:lnTo>
                    <a:pt x="233" y="459"/>
                  </a:lnTo>
                  <a:lnTo>
                    <a:pt x="257" y="455"/>
                  </a:lnTo>
                  <a:lnTo>
                    <a:pt x="280" y="447"/>
                  </a:lnTo>
                  <a:lnTo>
                    <a:pt x="300" y="435"/>
                  </a:lnTo>
                  <a:lnTo>
                    <a:pt x="316" y="417"/>
                  </a:lnTo>
                  <a:lnTo>
                    <a:pt x="330" y="398"/>
                  </a:lnTo>
                  <a:lnTo>
                    <a:pt x="338" y="375"/>
                  </a:lnTo>
                  <a:lnTo>
                    <a:pt x="340" y="350"/>
                  </a:lnTo>
                  <a:lnTo>
                    <a:pt x="338" y="326"/>
                  </a:lnTo>
                  <a:lnTo>
                    <a:pt x="330" y="303"/>
                  </a:lnTo>
                  <a:lnTo>
                    <a:pt x="316" y="282"/>
                  </a:lnTo>
                  <a:lnTo>
                    <a:pt x="300" y="266"/>
                  </a:lnTo>
                  <a:lnTo>
                    <a:pt x="280" y="253"/>
                  </a:lnTo>
                  <a:lnTo>
                    <a:pt x="257" y="245"/>
                  </a:lnTo>
                  <a:lnTo>
                    <a:pt x="233" y="242"/>
                  </a:lnTo>
                  <a:close/>
                  <a:moveTo>
                    <a:pt x="81" y="0"/>
                  </a:moveTo>
                  <a:lnTo>
                    <a:pt x="185" y="189"/>
                  </a:lnTo>
                  <a:lnTo>
                    <a:pt x="209" y="184"/>
                  </a:lnTo>
                  <a:lnTo>
                    <a:pt x="233" y="182"/>
                  </a:lnTo>
                  <a:lnTo>
                    <a:pt x="256" y="184"/>
                  </a:lnTo>
                  <a:lnTo>
                    <a:pt x="278" y="189"/>
                  </a:lnTo>
                  <a:lnTo>
                    <a:pt x="299" y="196"/>
                  </a:lnTo>
                  <a:lnTo>
                    <a:pt x="406" y="23"/>
                  </a:lnTo>
                  <a:lnTo>
                    <a:pt x="443" y="49"/>
                  </a:lnTo>
                  <a:lnTo>
                    <a:pt x="478" y="79"/>
                  </a:lnTo>
                  <a:lnTo>
                    <a:pt x="369" y="254"/>
                  </a:lnTo>
                  <a:lnTo>
                    <a:pt x="383" y="276"/>
                  </a:lnTo>
                  <a:lnTo>
                    <a:pt x="392" y="298"/>
                  </a:lnTo>
                  <a:lnTo>
                    <a:pt x="398" y="324"/>
                  </a:lnTo>
                  <a:lnTo>
                    <a:pt x="400" y="350"/>
                  </a:lnTo>
                  <a:lnTo>
                    <a:pt x="397" y="384"/>
                  </a:lnTo>
                  <a:lnTo>
                    <a:pt x="386" y="415"/>
                  </a:lnTo>
                  <a:lnTo>
                    <a:pt x="372" y="444"/>
                  </a:lnTo>
                  <a:lnTo>
                    <a:pt x="351" y="469"/>
                  </a:lnTo>
                  <a:lnTo>
                    <a:pt x="326" y="490"/>
                  </a:lnTo>
                  <a:lnTo>
                    <a:pt x="298" y="506"/>
                  </a:lnTo>
                  <a:lnTo>
                    <a:pt x="266" y="515"/>
                  </a:lnTo>
                  <a:lnTo>
                    <a:pt x="233" y="518"/>
                  </a:lnTo>
                  <a:lnTo>
                    <a:pt x="199" y="515"/>
                  </a:lnTo>
                  <a:lnTo>
                    <a:pt x="168" y="506"/>
                  </a:lnTo>
                  <a:lnTo>
                    <a:pt x="140" y="490"/>
                  </a:lnTo>
                  <a:lnTo>
                    <a:pt x="115" y="469"/>
                  </a:lnTo>
                  <a:lnTo>
                    <a:pt x="94" y="444"/>
                  </a:lnTo>
                  <a:lnTo>
                    <a:pt x="78" y="415"/>
                  </a:lnTo>
                  <a:lnTo>
                    <a:pt x="69" y="384"/>
                  </a:lnTo>
                  <a:lnTo>
                    <a:pt x="66" y="350"/>
                  </a:lnTo>
                  <a:lnTo>
                    <a:pt x="68" y="319"/>
                  </a:lnTo>
                  <a:lnTo>
                    <a:pt x="77" y="289"/>
                  </a:lnTo>
                  <a:lnTo>
                    <a:pt x="91" y="262"/>
                  </a:lnTo>
                  <a:lnTo>
                    <a:pt x="108" y="238"/>
                  </a:lnTo>
                  <a:lnTo>
                    <a:pt x="0" y="43"/>
                  </a:lnTo>
                  <a:lnTo>
                    <a:pt x="40" y="18"/>
                  </a:lnTo>
                  <a:lnTo>
                    <a:pt x="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1909" y="702"/>
              <a:ext cx="114" cy="157"/>
            </a:xfrm>
            <a:custGeom>
              <a:avLst/>
              <a:gdLst>
                <a:gd name="T0" fmla="*/ 379 w 569"/>
                <a:gd name="T1" fmla="*/ 63 h 787"/>
                <a:gd name="T2" fmla="*/ 335 w 569"/>
                <a:gd name="T3" fmla="*/ 85 h 787"/>
                <a:gd name="T4" fmla="*/ 306 w 569"/>
                <a:gd name="T5" fmla="*/ 121 h 787"/>
                <a:gd name="T6" fmla="*/ 296 w 569"/>
                <a:gd name="T7" fmla="*/ 168 h 787"/>
                <a:gd name="T8" fmla="*/ 306 w 569"/>
                <a:gd name="T9" fmla="*/ 216 h 787"/>
                <a:gd name="T10" fmla="*/ 335 w 569"/>
                <a:gd name="T11" fmla="*/ 253 h 787"/>
                <a:gd name="T12" fmla="*/ 379 w 569"/>
                <a:gd name="T13" fmla="*/ 274 h 787"/>
                <a:gd name="T14" fmla="*/ 427 w 569"/>
                <a:gd name="T15" fmla="*/ 274 h 787"/>
                <a:gd name="T16" fmla="*/ 469 w 569"/>
                <a:gd name="T17" fmla="*/ 253 h 787"/>
                <a:gd name="T18" fmla="*/ 499 w 569"/>
                <a:gd name="T19" fmla="*/ 216 h 787"/>
                <a:gd name="T20" fmla="*/ 510 w 569"/>
                <a:gd name="T21" fmla="*/ 168 h 787"/>
                <a:gd name="T22" fmla="*/ 499 w 569"/>
                <a:gd name="T23" fmla="*/ 121 h 787"/>
                <a:gd name="T24" fmla="*/ 469 w 569"/>
                <a:gd name="T25" fmla="*/ 85 h 787"/>
                <a:gd name="T26" fmla="*/ 427 w 569"/>
                <a:gd name="T27" fmla="*/ 63 h 787"/>
                <a:gd name="T28" fmla="*/ 402 w 569"/>
                <a:gd name="T29" fmla="*/ 0 h 787"/>
                <a:gd name="T30" fmla="*/ 467 w 569"/>
                <a:gd name="T31" fmla="*/ 14 h 787"/>
                <a:gd name="T32" fmla="*/ 521 w 569"/>
                <a:gd name="T33" fmla="*/ 49 h 787"/>
                <a:gd name="T34" fmla="*/ 557 w 569"/>
                <a:gd name="T35" fmla="*/ 103 h 787"/>
                <a:gd name="T36" fmla="*/ 569 w 569"/>
                <a:gd name="T37" fmla="*/ 168 h 787"/>
                <a:gd name="T38" fmla="*/ 557 w 569"/>
                <a:gd name="T39" fmla="*/ 233 h 787"/>
                <a:gd name="T40" fmla="*/ 521 w 569"/>
                <a:gd name="T41" fmla="*/ 287 h 787"/>
                <a:gd name="T42" fmla="*/ 467 w 569"/>
                <a:gd name="T43" fmla="*/ 324 h 787"/>
                <a:gd name="T44" fmla="*/ 402 w 569"/>
                <a:gd name="T45" fmla="*/ 336 h 787"/>
                <a:gd name="T46" fmla="*/ 356 w 569"/>
                <a:gd name="T47" fmla="*/ 331 h 787"/>
                <a:gd name="T48" fmla="*/ 38 w 569"/>
                <a:gd name="T49" fmla="*/ 760 h 787"/>
                <a:gd name="T50" fmla="*/ 280 w 569"/>
                <a:gd name="T51" fmla="*/ 282 h 787"/>
                <a:gd name="T52" fmla="*/ 247 w 569"/>
                <a:gd name="T53" fmla="*/ 230 h 787"/>
                <a:gd name="T54" fmla="*/ 235 w 569"/>
                <a:gd name="T55" fmla="*/ 168 h 787"/>
                <a:gd name="T56" fmla="*/ 249 w 569"/>
                <a:gd name="T57" fmla="*/ 103 h 787"/>
                <a:gd name="T58" fmla="*/ 284 w 569"/>
                <a:gd name="T59" fmla="*/ 49 h 787"/>
                <a:gd name="T60" fmla="*/ 338 w 569"/>
                <a:gd name="T61" fmla="*/ 14 h 787"/>
                <a:gd name="T62" fmla="*/ 402 w 569"/>
                <a:gd name="T63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9" h="787">
                  <a:moveTo>
                    <a:pt x="402" y="61"/>
                  </a:moveTo>
                  <a:lnTo>
                    <a:pt x="379" y="63"/>
                  </a:lnTo>
                  <a:lnTo>
                    <a:pt x="356" y="72"/>
                  </a:lnTo>
                  <a:lnTo>
                    <a:pt x="335" y="85"/>
                  </a:lnTo>
                  <a:lnTo>
                    <a:pt x="318" y="101"/>
                  </a:lnTo>
                  <a:lnTo>
                    <a:pt x="306" y="121"/>
                  </a:lnTo>
                  <a:lnTo>
                    <a:pt x="298" y="144"/>
                  </a:lnTo>
                  <a:lnTo>
                    <a:pt x="296" y="168"/>
                  </a:lnTo>
                  <a:lnTo>
                    <a:pt x="298" y="193"/>
                  </a:lnTo>
                  <a:lnTo>
                    <a:pt x="306" y="216"/>
                  </a:lnTo>
                  <a:lnTo>
                    <a:pt x="318" y="236"/>
                  </a:lnTo>
                  <a:lnTo>
                    <a:pt x="335" y="253"/>
                  </a:lnTo>
                  <a:lnTo>
                    <a:pt x="356" y="265"/>
                  </a:lnTo>
                  <a:lnTo>
                    <a:pt x="379" y="274"/>
                  </a:lnTo>
                  <a:lnTo>
                    <a:pt x="402" y="277"/>
                  </a:lnTo>
                  <a:lnTo>
                    <a:pt x="427" y="274"/>
                  </a:lnTo>
                  <a:lnTo>
                    <a:pt x="450" y="265"/>
                  </a:lnTo>
                  <a:lnTo>
                    <a:pt x="469" y="253"/>
                  </a:lnTo>
                  <a:lnTo>
                    <a:pt x="486" y="236"/>
                  </a:lnTo>
                  <a:lnTo>
                    <a:pt x="499" y="216"/>
                  </a:lnTo>
                  <a:lnTo>
                    <a:pt x="507" y="193"/>
                  </a:lnTo>
                  <a:lnTo>
                    <a:pt x="510" y="168"/>
                  </a:lnTo>
                  <a:lnTo>
                    <a:pt x="507" y="144"/>
                  </a:lnTo>
                  <a:lnTo>
                    <a:pt x="499" y="121"/>
                  </a:lnTo>
                  <a:lnTo>
                    <a:pt x="486" y="101"/>
                  </a:lnTo>
                  <a:lnTo>
                    <a:pt x="469" y="85"/>
                  </a:lnTo>
                  <a:lnTo>
                    <a:pt x="450" y="72"/>
                  </a:lnTo>
                  <a:lnTo>
                    <a:pt x="427" y="63"/>
                  </a:lnTo>
                  <a:lnTo>
                    <a:pt x="402" y="61"/>
                  </a:lnTo>
                  <a:close/>
                  <a:moveTo>
                    <a:pt x="402" y="0"/>
                  </a:moveTo>
                  <a:lnTo>
                    <a:pt x="436" y="3"/>
                  </a:lnTo>
                  <a:lnTo>
                    <a:pt x="467" y="14"/>
                  </a:lnTo>
                  <a:lnTo>
                    <a:pt x="496" y="29"/>
                  </a:lnTo>
                  <a:lnTo>
                    <a:pt x="521" y="49"/>
                  </a:lnTo>
                  <a:lnTo>
                    <a:pt x="541" y="74"/>
                  </a:lnTo>
                  <a:lnTo>
                    <a:pt x="557" y="103"/>
                  </a:lnTo>
                  <a:lnTo>
                    <a:pt x="566" y="135"/>
                  </a:lnTo>
                  <a:lnTo>
                    <a:pt x="569" y="168"/>
                  </a:lnTo>
                  <a:lnTo>
                    <a:pt x="566" y="203"/>
                  </a:lnTo>
                  <a:lnTo>
                    <a:pt x="557" y="233"/>
                  </a:lnTo>
                  <a:lnTo>
                    <a:pt x="541" y="262"/>
                  </a:lnTo>
                  <a:lnTo>
                    <a:pt x="521" y="287"/>
                  </a:lnTo>
                  <a:lnTo>
                    <a:pt x="496" y="308"/>
                  </a:lnTo>
                  <a:lnTo>
                    <a:pt x="467" y="324"/>
                  </a:lnTo>
                  <a:lnTo>
                    <a:pt x="436" y="333"/>
                  </a:lnTo>
                  <a:lnTo>
                    <a:pt x="402" y="336"/>
                  </a:lnTo>
                  <a:lnTo>
                    <a:pt x="379" y="335"/>
                  </a:lnTo>
                  <a:lnTo>
                    <a:pt x="356" y="331"/>
                  </a:lnTo>
                  <a:lnTo>
                    <a:pt x="74" y="787"/>
                  </a:lnTo>
                  <a:lnTo>
                    <a:pt x="38" y="760"/>
                  </a:lnTo>
                  <a:lnTo>
                    <a:pt x="0" y="735"/>
                  </a:lnTo>
                  <a:lnTo>
                    <a:pt x="280" y="282"/>
                  </a:lnTo>
                  <a:lnTo>
                    <a:pt x="260" y="257"/>
                  </a:lnTo>
                  <a:lnTo>
                    <a:pt x="247" y="230"/>
                  </a:lnTo>
                  <a:lnTo>
                    <a:pt x="239" y="200"/>
                  </a:lnTo>
                  <a:lnTo>
                    <a:pt x="235" y="168"/>
                  </a:lnTo>
                  <a:lnTo>
                    <a:pt x="239" y="135"/>
                  </a:lnTo>
                  <a:lnTo>
                    <a:pt x="249" y="103"/>
                  </a:lnTo>
                  <a:lnTo>
                    <a:pt x="264" y="74"/>
                  </a:lnTo>
                  <a:lnTo>
                    <a:pt x="284" y="49"/>
                  </a:lnTo>
                  <a:lnTo>
                    <a:pt x="309" y="29"/>
                  </a:lnTo>
                  <a:lnTo>
                    <a:pt x="338" y="14"/>
                  </a:lnTo>
                  <a:lnTo>
                    <a:pt x="369" y="3"/>
                  </a:lnTo>
                  <a:lnTo>
                    <a:pt x="4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8"/>
            <p:cNvSpPr>
              <a:spLocks noEditPoints="1"/>
            </p:cNvSpPr>
            <p:nvPr/>
          </p:nvSpPr>
          <p:spPr bwMode="auto">
            <a:xfrm>
              <a:off x="1322" y="744"/>
              <a:ext cx="472" cy="282"/>
            </a:xfrm>
            <a:custGeom>
              <a:avLst/>
              <a:gdLst>
                <a:gd name="T0" fmla="*/ 1519 w 2361"/>
                <a:gd name="T1" fmla="*/ 1158 h 1410"/>
                <a:gd name="T2" fmla="*/ 1480 w 2361"/>
                <a:gd name="T3" fmla="*/ 1242 h 1410"/>
                <a:gd name="T4" fmla="*/ 1519 w 2361"/>
                <a:gd name="T5" fmla="*/ 1327 h 1410"/>
                <a:gd name="T6" fmla="*/ 1611 w 2361"/>
                <a:gd name="T7" fmla="*/ 1347 h 1410"/>
                <a:gd name="T8" fmla="*/ 1683 w 2361"/>
                <a:gd name="T9" fmla="*/ 1290 h 1410"/>
                <a:gd name="T10" fmla="*/ 1683 w 2361"/>
                <a:gd name="T11" fmla="*/ 1195 h 1410"/>
                <a:gd name="T12" fmla="*/ 1611 w 2361"/>
                <a:gd name="T13" fmla="*/ 1137 h 1410"/>
                <a:gd name="T14" fmla="*/ 120 w 2361"/>
                <a:gd name="T15" fmla="*/ 824 h 1410"/>
                <a:gd name="T16" fmla="*/ 63 w 2361"/>
                <a:gd name="T17" fmla="*/ 896 h 1410"/>
                <a:gd name="T18" fmla="*/ 83 w 2361"/>
                <a:gd name="T19" fmla="*/ 989 h 1410"/>
                <a:gd name="T20" fmla="*/ 167 w 2361"/>
                <a:gd name="T21" fmla="*/ 1029 h 1410"/>
                <a:gd name="T22" fmla="*/ 251 w 2361"/>
                <a:gd name="T23" fmla="*/ 989 h 1410"/>
                <a:gd name="T24" fmla="*/ 272 w 2361"/>
                <a:gd name="T25" fmla="*/ 896 h 1410"/>
                <a:gd name="T26" fmla="*/ 215 w 2361"/>
                <a:gd name="T27" fmla="*/ 824 h 1410"/>
                <a:gd name="T28" fmla="*/ 1049 w 2361"/>
                <a:gd name="T29" fmla="*/ 243 h 1410"/>
                <a:gd name="T30" fmla="*/ 977 w 2361"/>
                <a:gd name="T31" fmla="*/ 301 h 1410"/>
                <a:gd name="T32" fmla="*/ 977 w 2361"/>
                <a:gd name="T33" fmla="*/ 396 h 1410"/>
                <a:gd name="T34" fmla="*/ 1049 w 2361"/>
                <a:gd name="T35" fmla="*/ 454 h 1410"/>
                <a:gd name="T36" fmla="*/ 1141 w 2361"/>
                <a:gd name="T37" fmla="*/ 433 h 1410"/>
                <a:gd name="T38" fmla="*/ 1181 w 2361"/>
                <a:gd name="T39" fmla="*/ 348 h 1410"/>
                <a:gd name="T40" fmla="*/ 1141 w 2361"/>
                <a:gd name="T41" fmla="*/ 265 h 1410"/>
                <a:gd name="T42" fmla="*/ 2122 w 2361"/>
                <a:gd name="T43" fmla="*/ 60 h 1410"/>
                <a:gd name="T44" fmla="*/ 2039 w 2361"/>
                <a:gd name="T45" fmla="*/ 101 h 1410"/>
                <a:gd name="T46" fmla="*/ 2018 w 2361"/>
                <a:gd name="T47" fmla="*/ 193 h 1410"/>
                <a:gd name="T48" fmla="*/ 2075 w 2361"/>
                <a:gd name="T49" fmla="*/ 265 h 1410"/>
                <a:gd name="T50" fmla="*/ 2169 w 2361"/>
                <a:gd name="T51" fmla="*/ 265 h 1410"/>
                <a:gd name="T52" fmla="*/ 2226 w 2361"/>
                <a:gd name="T53" fmla="*/ 193 h 1410"/>
                <a:gd name="T54" fmla="*/ 2206 w 2361"/>
                <a:gd name="T55" fmla="*/ 101 h 1410"/>
                <a:gd name="T56" fmla="*/ 2122 w 2361"/>
                <a:gd name="T57" fmla="*/ 60 h 1410"/>
                <a:gd name="T58" fmla="*/ 2216 w 2361"/>
                <a:gd name="T59" fmla="*/ 29 h 1410"/>
                <a:gd name="T60" fmla="*/ 2286 w 2361"/>
                <a:gd name="T61" fmla="*/ 134 h 1410"/>
                <a:gd name="T62" fmla="*/ 2264 w 2361"/>
                <a:gd name="T63" fmla="*/ 258 h 1410"/>
                <a:gd name="T64" fmla="*/ 2282 w 2361"/>
                <a:gd name="T65" fmla="*/ 539 h 1410"/>
                <a:gd name="T66" fmla="*/ 2106 w 2361"/>
                <a:gd name="T67" fmla="*/ 336 h 1410"/>
                <a:gd name="T68" fmla="*/ 1742 w 2361"/>
                <a:gd name="T69" fmla="*/ 1181 h 1410"/>
                <a:gd name="T70" fmla="*/ 1740 w 2361"/>
                <a:gd name="T71" fmla="*/ 1308 h 1410"/>
                <a:gd name="T72" fmla="*/ 1651 w 2361"/>
                <a:gd name="T73" fmla="*/ 1398 h 1410"/>
                <a:gd name="T74" fmla="*/ 1522 w 2361"/>
                <a:gd name="T75" fmla="*/ 1398 h 1410"/>
                <a:gd name="T76" fmla="*/ 1433 w 2361"/>
                <a:gd name="T77" fmla="*/ 1308 h 1410"/>
                <a:gd name="T78" fmla="*/ 1431 w 2361"/>
                <a:gd name="T79" fmla="*/ 1180 h 1410"/>
                <a:gd name="T80" fmla="*/ 1102 w 2361"/>
                <a:gd name="T81" fmla="*/ 514 h 1410"/>
                <a:gd name="T82" fmla="*/ 988 w 2361"/>
                <a:gd name="T83" fmla="*/ 492 h 1410"/>
                <a:gd name="T84" fmla="*/ 334 w 2361"/>
                <a:gd name="T85" fmla="*/ 922 h 1410"/>
                <a:gd name="T86" fmla="*/ 285 w 2361"/>
                <a:gd name="T87" fmla="*/ 1041 h 1410"/>
                <a:gd name="T88" fmla="*/ 167 w 2361"/>
                <a:gd name="T89" fmla="*/ 1090 h 1410"/>
                <a:gd name="T90" fmla="*/ 49 w 2361"/>
                <a:gd name="T91" fmla="*/ 1041 h 1410"/>
                <a:gd name="T92" fmla="*/ 0 w 2361"/>
                <a:gd name="T93" fmla="*/ 922 h 1410"/>
                <a:gd name="T94" fmla="*/ 49 w 2361"/>
                <a:gd name="T95" fmla="*/ 803 h 1410"/>
                <a:gd name="T96" fmla="*/ 167 w 2361"/>
                <a:gd name="T97" fmla="*/ 753 h 1410"/>
                <a:gd name="T98" fmla="*/ 280 w 2361"/>
                <a:gd name="T99" fmla="*/ 797 h 1410"/>
                <a:gd name="T100" fmla="*/ 910 w 2361"/>
                <a:gd name="T101" fmla="*/ 315 h 1410"/>
                <a:gd name="T102" fmla="*/ 981 w 2361"/>
                <a:gd name="T103" fmla="*/ 209 h 1410"/>
                <a:gd name="T104" fmla="*/ 1107 w 2361"/>
                <a:gd name="T105" fmla="*/ 184 h 1410"/>
                <a:gd name="T106" fmla="*/ 1213 w 2361"/>
                <a:gd name="T107" fmla="*/ 254 h 1410"/>
                <a:gd name="T108" fmla="*/ 1239 w 2361"/>
                <a:gd name="T109" fmla="*/ 378 h 1410"/>
                <a:gd name="T110" fmla="*/ 1541 w 2361"/>
                <a:gd name="T111" fmla="*/ 1081 h 1410"/>
                <a:gd name="T112" fmla="*/ 1633 w 2361"/>
                <a:gd name="T113" fmla="*/ 1081 h 1410"/>
                <a:gd name="T114" fmla="*/ 1965 w 2361"/>
                <a:gd name="T115" fmla="*/ 224 h 1410"/>
                <a:gd name="T116" fmla="*/ 1968 w 2361"/>
                <a:gd name="T117" fmla="*/ 103 h 1410"/>
                <a:gd name="T118" fmla="*/ 2057 w 2361"/>
                <a:gd name="T119" fmla="*/ 13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61" h="1410">
                  <a:moveTo>
                    <a:pt x="1586" y="1134"/>
                  </a:moveTo>
                  <a:lnTo>
                    <a:pt x="1561" y="1137"/>
                  </a:lnTo>
                  <a:lnTo>
                    <a:pt x="1540" y="1146"/>
                  </a:lnTo>
                  <a:lnTo>
                    <a:pt x="1519" y="1158"/>
                  </a:lnTo>
                  <a:lnTo>
                    <a:pt x="1502" y="1174"/>
                  </a:lnTo>
                  <a:lnTo>
                    <a:pt x="1490" y="1195"/>
                  </a:lnTo>
                  <a:lnTo>
                    <a:pt x="1482" y="1218"/>
                  </a:lnTo>
                  <a:lnTo>
                    <a:pt x="1480" y="1242"/>
                  </a:lnTo>
                  <a:lnTo>
                    <a:pt x="1482" y="1267"/>
                  </a:lnTo>
                  <a:lnTo>
                    <a:pt x="1490" y="1290"/>
                  </a:lnTo>
                  <a:lnTo>
                    <a:pt x="1502" y="1309"/>
                  </a:lnTo>
                  <a:lnTo>
                    <a:pt x="1519" y="1327"/>
                  </a:lnTo>
                  <a:lnTo>
                    <a:pt x="1540" y="1339"/>
                  </a:lnTo>
                  <a:lnTo>
                    <a:pt x="1561" y="1347"/>
                  </a:lnTo>
                  <a:lnTo>
                    <a:pt x="1586" y="1351"/>
                  </a:lnTo>
                  <a:lnTo>
                    <a:pt x="1611" y="1347"/>
                  </a:lnTo>
                  <a:lnTo>
                    <a:pt x="1633" y="1339"/>
                  </a:lnTo>
                  <a:lnTo>
                    <a:pt x="1653" y="1327"/>
                  </a:lnTo>
                  <a:lnTo>
                    <a:pt x="1670" y="1309"/>
                  </a:lnTo>
                  <a:lnTo>
                    <a:pt x="1683" y="1290"/>
                  </a:lnTo>
                  <a:lnTo>
                    <a:pt x="1691" y="1267"/>
                  </a:lnTo>
                  <a:lnTo>
                    <a:pt x="1693" y="1242"/>
                  </a:lnTo>
                  <a:lnTo>
                    <a:pt x="1691" y="1218"/>
                  </a:lnTo>
                  <a:lnTo>
                    <a:pt x="1683" y="1195"/>
                  </a:lnTo>
                  <a:lnTo>
                    <a:pt x="1670" y="1174"/>
                  </a:lnTo>
                  <a:lnTo>
                    <a:pt x="1653" y="1158"/>
                  </a:lnTo>
                  <a:lnTo>
                    <a:pt x="1633" y="1146"/>
                  </a:lnTo>
                  <a:lnTo>
                    <a:pt x="1611" y="1137"/>
                  </a:lnTo>
                  <a:lnTo>
                    <a:pt x="1586" y="1134"/>
                  </a:lnTo>
                  <a:close/>
                  <a:moveTo>
                    <a:pt x="167" y="814"/>
                  </a:moveTo>
                  <a:lnTo>
                    <a:pt x="142" y="816"/>
                  </a:lnTo>
                  <a:lnTo>
                    <a:pt x="120" y="824"/>
                  </a:lnTo>
                  <a:lnTo>
                    <a:pt x="100" y="837"/>
                  </a:lnTo>
                  <a:lnTo>
                    <a:pt x="83" y="854"/>
                  </a:lnTo>
                  <a:lnTo>
                    <a:pt x="70" y="875"/>
                  </a:lnTo>
                  <a:lnTo>
                    <a:pt x="63" y="896"/>
                  </a:lnTo>
                  <a:lnTo>
                    <a:pt x="60" y="922"/>
                  </a:lnTo>
                  <a:lnTo>
                    <a:pt x="63" y="947"/>
                  </a:lnTo>
                  <a:lnTo>
                    <a:pt x="70" y="970"/>
                  </a:lnTo>
                  <a:lnTo>
                    <a:pt x="83" y="989"/>
                  </a:lnTo>
                  <a:lnTo>
                    <a:pt x="100" y="1006"/>
                  </a:lnTo>
                  <a:lnTo>
                    <a:pt x="120" y="1019"/>
                  </a:lnTo>
                  <a:lnTo>
                    <a:pt x="142" y="1027"/>
                  </a:lnTo>
                  <a:lnTo>
                    <a:pt x="167" y="1029"/>
                  </a:lnTo>
                  <a:lnTo>
                    <a:pt x="192" y="1027"/>
                  </a:lnTo>
                  <a:lnTo>
                    <a:pt x="215" y="1019"/>
                  </a:lnTo>
                  <a:lnTo>
                    <a:pt x="234" y="1006"/>
                  </a:lnTo>
                  <a:lnTo>
                    <a:pt x="251" y="989"/>
                  </a:lnTo>
                  <a:lnTo>
                    <a:pt x="264" y="970"/>
                  </a:lnTo>
                  <a:lnTo>
                    <a:pt x="272" y="947"/>
                  </a:lnTo>
                  <a:lnTo>
                    <a:pt x="274" y="922"/>
                  </a:lnTo>
                  <a:lnTo>
                    <a:pt x="272" y="896"/>
                  </a:lnTo>
                  <a:lnTo>
                    <a:pt x="264" y="875"/>
                  </a:lnTo>
                  <a:lnTo>
                    <a:pt x="251" y="854"/>
                  </a:lnTo>
                  <a:lnTo>
                    <a:pt x="234" y="837"/>
                  </a:lnTo>
                  <a:lnTo>
                    <a:pt x="215" y="824"/>
                  </a:lnTo>
                  <a:lnTo>
                    <a:pt x="192" y="816"/>
                  </a:lnTo>
                  <a:lnTo>
                    <a:pt x="167" y="814"/>
                  </a:lnTo>
                  <a:close/>
                  <a:moveTo>
                    <a:pt x="1074" y="241"/>
                  </a:moveTo>
                  <a:lnTo>
                    <a:pt x="1049" y="243"/>
                  </a:lnTo>
                  <a:lnTo>
                    <a:pt x="1026" y="252"/>
                  </a:lnTo>
                  <a:lnTo>
                    <a:pt x="1007" y="265"/>
                  </a:lnTo>
                  <a:lnTo>
                    <a:pt x="990" y="281"/>
                  </a:lnTo>
                  <a:lnTo>
                    <a:pt x="977" y="301"/>
                  </a:lnTo>
                  <a:lnTo>
                    <a:pt x="969" y="324"/>
                  </a:lnTo>
                  <a:lnTo>
                    <a:pt x="966" y="348"/>
                  </a:lnTo>
                  <a:lnTo>
                    <a:pt x="969" y="373"/>
                  </a:lnTo>
                  <a:lnTo>
                    <a:pt x="977" y="396"/>
                  </a:lnTo>
                  <a:lnTo>
                    <a:pt x="990" y="416"/>
                  </a:lnTo>
                  <a:lnTo>
                    <a:pt x="1007" y="433"/>
                  </a:lnTo>
                  <a:lnTo>
                    <a:pt x="1026" y="446"/>
                  </a:lnTo>
                  <a:lnTo>
                    <a:pt x="1049" y="454"/>
                  </a:lnTo>
                  <a:lnTo>
                    <a:pt x="1074" y="457"/>
                  </a:lnTo>
                  <a:lnTo>
                    <a:pt x="1098" y="454"/>
                  </a:lnTo>
                  <a:lnTo>
                    <a:pt x="1120" y="446"/>
                  </a:lnTo>
                  <a:lnTo>
                    <a:pt x="1141" y="433"/>
                  </a:lnTo>
                  <a:lnTo>
                    <a:pt x="1157" y="416"/>
                  </a:lnTo>
                  <a:lnTo>
                    <a:pt x="1169" y="396"/>
                  </a:lnTo>
                  <a:lnTo>
                    <a:pt x="1178" y="373"/>
                  </a:lnTo>
                  <a:lnTo>
                    <a:pt x="1181" y="348"/>
                  </a:lnTo>
                  <a:lnTo>
                    <a:pt x="1178" y="324"/>
                  </a:lnTo>
                  <a:lnTo>
                    <a:pt x="1169" y="301"/>
                  </a:lnTo>
                  <a:lnTo>
                    <a:pt x="1157" y="281"/>
                  </a:lnTo>
                  <a:lnTo>
                    <a:pt x="1141" y="265"/>
                  </a:lnTo>
                  <a:lnTo>
                    <a:pt x="1120" y="252"/>
                  </a:lnTo>
                  <a:lnTo>
                    <a:pt x="1098" y="243"/>
                  </a:lnTo>
                  <a:lnTo>
                    <a:pt x="1074" y="241"/>
                  </a:lnTo>
                  <a:close/>
                  <a:moveTo>
                    <a:pt x="2122" y="60"/>
                  </a:moveTo>
                  <a:lnTo>
                    <a:pt x="2098" y="63"/>
                  </a:lnTo>
                  <a:lnTo>
                    <a:pt x="2075" y="71"/>
                  </a:lnTo>
                  <a:lnTo>
                    <a:pt x="2056" y="84"/>
                  </a:lnTo>
                  <a:lnTo>
                    <a:pt x="2039" y="101"/>
                  </a:lnTo>
                  <a:lnTo>
                    <a:pt x="2026" y="121"/>
                  </a:lnTo>
                  <a:lnTo>
                    <a:pt x="2018" y="143"/>
                  </a:lnTo>
                  <a:lnTo>
                    <a:pt x="2015" y="169"/>
                  </a:lnTo>
                  <a:lnTo>
                    <a:pt x="2018" y="193"/>
                  </a:lnTo>
                  <a:lnTo>
                    <a:pt x="2026" y="216"/>
                  </a:lnTo>
                  <a:lnTo>
                    <a:pt x="2039" y="236"/>
                  </a:lnTo>
                  <a:lnTo>
                    <a:pt x="2056" y="252"/>
                  </a:lnTo>
                  <a:lnTo>
                    <a:pt x="2075" y="265"/>
                  </a:lnTo>
                  <a:lnTo>
                    <a:pt x="2098" y="274"/>
                  </a:lnTo>
                  <a:lnTo>
                    <a:pt x="2122" y="276"/>
                  </a:lnTo>
                  <a:lnTo>
                    <a:pt x="2147" y="274"/>
                  </a:lnTo>
                  <a:lnTo>
                    <a:pt x="2169" y="265"/>
                  </a:lnTo>
                  <a:lnTo>
                    <a:pt x="2190" y="252"/>
                  </a:lnTo>
                  <a:lnTo>
                    <a:pt x="2206" y="236"/>
                  </a:lnTo>
                  <a:lnTo>
                    <a:pt x="2218" y="216"/>
                  </a:lnTo>
                  <a:lnTo>
                    <a:pt x="2226" y="193"/>
                  </a:lnTo>
                  <a:lnTo>
                    <a:pt x="2230" y="169"/>
                  </a:lnTo>
                  <a:lnTo>
                    <a:pt x="2226" y="143"/>
                  </a:lnTo>
                  <a:lnTo>
                    <a:pt x="2218" y="121"/>
                  </a:lnTo>
                  <a:lnTo>
                    <a:pt x="2206" y="101"/>
                  </a:lnTo>
                  <a:lnTo>
                    <a:pt x="2190" y="84"/>
                  </a:lnTo>
                  <a:lnTo>
                    <a:pt x="2169" y="71"/>
                  </a:lnTo>
                  <a:lnTo>
                    <a:pt x="2147" y="63"/>
                  </a:lnTo>
                  <a:lnTo>
                    <a:pt x="2122" y="60"/>
                  </a:lnTo>
                  <a:close/>
                  <a:moveTo>
                    <a:pt x="2122" y="0"/>
                  </a:moveTo>
                  <a:lnTo>
                    <a:pt x="2156" y="4"/>
                  </a:lnTo>
                  <a:lnTo>
                    <a:pt x="2188" y="13"/>
                  </a:lnTo>
                  <a:lnTo>
                    <a:pt x="2216" y="29"/>
                  </a:lnTo>
                  <a:lnTo>
                    <a:pt x="2240" y="50"/>
                  </a:lnTo>
                  <a:lnTo>
                    <a:pt x="2260" y="75"/>
                  </a:lnTo>
                  <a:lnTo>
                    <a:pt x="2276" y="103"/>
                  </a:lnTo>
                  <a:lnTo>
                    <a:pt x="2286" y="134"/>
                  </a:lnTo>
                  <a:lnTo>
                    <a:pt x="2290" y="169"/>
                  </a:lnTo>
                  <a:lnTo>
                    <a:pt x="2286" y="201"/>
                  </a:lnTo>
                  <a:lnTo>
                    <a:pt x="2277" y="230"/>
                  </a:lnTo>
                  <a:lnTo>
                    <a:pt x="2264" y="258"/>
                  </a:lnTo>
                  <a:lnTo>
                    <a:pt x="2244" y="283"/>
                  </a:lnTo>
                  <a:lnTo>
                    <a:pt x="2361" y="495"/>
                  </a:lnTo>
                  <a:lnTo>
                    <a:pt x="2322" y="515"/>
                  </a:lnTo>
                  <a:lnTo>
                    <a:pt x="2282" y="539"/>
                  </a:lnTo>
                  <a:lnTo>
                    <a:pt x="2167" y="330"/>
                  </a:lnTo>
                  <a:lnTo>
                    <a:pt x="2144" y="335"/>
                  </a:lnTo>
                  <a:lnTo>
                    <a:pt x="2122" y="337"/>
                  </a:lnTo>
                  <a:lnTo>
                    <a:pt x="2106" y="336"/>
                  </a:lnTo>
                  <a:lnTo>
                    <a:pt x="2091" y="333"/>
                  </a:lnTo>
                  <a:lnTo>
                    <a:pt x="1711" y="1130"/>
                  </a:lnTo>
                  <a:lnTo>
                    <a:pt x="1728" y="1154"/>
                  </a:lnTo>
                  <a:lnTo>
                    <a:pt x="1742" y="1181"/>
                  </a:lnTo>
                  <a:lnTo>
                    <a:pt x="1750" y="1211"/>
                  </a:lnTo>
                  <a:lnTo>
                    <a:pt x="1753" y="1242"/>
                  </a:lnTo>
                  <a:lnTo>
                    <a:pt x="1750" y="1276"/>
                  </a:lnTo>
                  <a:lnTo>
                    <a:pt x="1740" y="1308"/>
                  </a:lnTo>
                  <a:lnTo>
                    <a:pt x="1725" y="1337"/>
                  </a:lnTo>
                  <a:lnTo>
                    <a:pt x="1705" y="1361"/>
                  </a:lnTo>
                  <a:lnTo>
                    <a:pt x="1680" y="1382"/>
                  </a:lnTo>
                  <a:lnTo>
                    <a:pt x="1651" y="1398"/>
                  </a:lnTo>
                  <a:lnTo>
                    <a:pt x="1620" y="1407"/>
                  </a:lnTo>
                  <a:lnTo>
                    <a:pt x="1586" y="1410"/>
                  </a:lnTo>
                  <a:lnTo>
                    <a:pt x="1552" y="1407"/>
                  </a:lnTo>
                  <a:lnTo>
                    <a:pt x="1522" y="1398"/>
                  </a:lnTo>
                  <a:lnTo>
                    <a:pt x="1493" y="1382"/>
                  </a:lnTo>
                  <a:lnTo>
                    <a:pt x="1468" y="1361"/>
                  </a:lnTo>
                  <a:lnTo>
                    <a:pt x="1448" y="1337"/>
                  </a:lnTo>
                  <a:lnTo>
                    <a:pt x="1433" y="1308"/>
                  </a:lnTo>
                  <a:lnTo>
                    <a:pt x="1423" y="1276"/>
                  </a:lnTo>
                  <a:lnTo>
                    <a:pt x="1419" y="1242"/>
                  </a:lnTo>
                  <a:lnTo>
                    <a:pt x="1423" y="1210"/>
                  </a:lnTo>
                  <a:lnTo>
                    <a:pt x="1431" y="1180"/>
                  </a:lnTo>
                  <a:lnTo>
                    <a:pt x="1445" y="1153"/>
                  </a:lnTo>
                  <a:lnTo>
                    <a:pt x="1464" y="1129"/>
                  </a:lnTo>
                  <a:lnTo>
                    <a:pt x="1130" y="507"/>
                  </a:lnTo>
                  <a:lnTo>
                    <a:pt x="1102" y="514"/>
                  </a:lnTo>
                  <a:lnTo>
                    <a:pt x="1074" y="516"/>
                  </a:lnTo>
                  <a:lnTo>
                    <a:pt x="1043" y="514"/>
                  </a:lnTo>
                  <a:lnTo>
                    <a:pt x="1015" y="506"/>
                  </a:lnTo>
                  <a:lnTo>
                    <a:pt x="988" y="492"/>
                  </a:lnTo>
                  <a:lnTo>
                    <a:pt x="965" y="475"/>
                  </a:lnTo>
                  <a:lnTo>
                    <a:pt x="327" y="875"/>
                  </a:lnTo>
                  <a:lnTo>
                    <a:pt x="333" y="898"/>
                  </a:lnTo>
                  <a:lnTo>
                    <a:pt x="334" y="922"/>
                  </a:lnTo>
                  <a:lnTo>
                    <a:pt x="331" y="956"/>
                  </a:lnTo>
                  <a:lnTo>
                    <a:pt x="320" y="987"/>
                  </a:lnTo>
                  <a:lnTo>
                    <a:pt x="306" y="1015"/>
                  </a:lnTo>
                  <a:lnTo>
                    <a:pt x="285" y="1041"/>
                  </a:lnTo>
                  <a:lnTo>
                    <a:pt x="260" y="1061"/>
                  </a:lnTo>
                  <a:lnTo>
                    <a:pt x="232" y="1077"/>
                  </a:lnTo>
                  <a:lnTo>
                    <a:pt x="201" y="1086"/>
                  </a:lnTo>
                  <a:lnTo>
                    <a:pt x="167" y="1090"/>
                  </a:lnTo>
                  <a:lnTo>
                    <a:pt x="133" y="1086"/>
                  </a:lnTo>
                  <a:lnTo>
                    <a:pt x="102" y="1077"/>
                  </a:lnTo>
                  <a:lnTo>
                    <a:pt x="74" y="1061"/>
                  </a:lnTo>
                  <a:lnTo>
                    <a:pt x="49" y="1041"/>
                  </a:lnTo>
                  <a:lnTo>
                    <a:pt x="28" y="1015"/>
                  </a:lnTo>
                  <a:lnTo>
                    <a:pt x="14" y="987"/>
                  </a:lnTo>
                  <a:lnTo>
                    <a:pt x="3" y="956"/>
                  </a:lnTo>
                  <a:lnTo>
                    <a:pt x="0" y="922"/>
                  </a:lnTo>
                  <a:lnTo>
                    <a:pt x="3" y="887"/>
                  </a:lnTo>
                  <a:lnTo>
                    <a:pt x="14" y="856"/>
                  </a:lnTo>
                  <a:lnTo>
                    <a:pt x="28" y="828"/>
                  </a:lnTo>
                  <a:lnTo>
                    <a:pt x="49" y="803"/>
                  </a:lnTo>
                  <a:lnTo>
                    <a:pt x="74" y="782"/>
                  </a:lnTo>
                  <a:lnTo>
                    <a:pt x="102" y="767"/>
                  </a:lnTo>
                  <a:lnTo>
                    <a:pt x="133" y="757"/>
                  </a:lnTo>
                  <a:lnTo>
                    <a:pt x="167" y="753"/>
                  </a:lnTo>
                  <a:lnTo>
                    <a:pt x="199" y="757"/>
                  </a:lnTo>
                  <a:lnTo>
                    <a:pt x="228" y="765"/>
                  </a:lnTo>
                  <a:lnTo>
                    <a:pt x="256" y="779"/>
                  </a:lnTo>
                  <a:lnTo>
                    <a:pt x="280" y="797"/>
                  </a:lnTo>
                  <a:lnTo>
                    <a:pt x="914" y="399"/>
                  </a:lnTo>
                  <a:lnTo>
                    <a:pt x="908" y="375"/>
                  </a:lnTo>
                  <a:lnTo>
                    <a:pt x="907" y="348"/>
                  </a:lnTo>
                  <a:lnTo>
                    <a:pt x="910" y="315"/>
                  </a:lnTo>
                  <a:lnTo>
                    <a:pt x="919" y="283"/>
                  </a:lnTo>
                  <a:lnTo>
                    <a:pt x="935" y="254"/>
                  </a:lnTo>
                  <a:lnTo>
                    <a:pt x="956" y="229"/>
                  </a:lnTo>
                  <a:lnTo>
                    <a:pt x="981" y="209"/>
                  </a:lnTo>
                  <a:lnTo>
                    <a:pt x="1009" y="194"/>
                  </a:lnTo>
                  <a:lnTo>
                    <a:pt x="1040" y="184"/>
                  </a:lnTo>
                  <a:lnTo>
                    <a:pt x="1074" y="180"/>
                  </a:lnTo>
                  <a:lnTo>
                    <a:pt x="1107" y="184"/>
                  </a:lnTo>
                  <a:lnTo>
                    <a:pt x="1139" y="194"/>
                  </a:lnTo>
                  <a:lnTo>
                    <a:pt x="1167" y="209"/>
                  </a:lnTo>
                  <a:lnTo>
                    <a:pt x="1192" y="229"/>
                  </a:lnTo>
                  <a:lnTo>
                    <a:pt x="1213" y="254"/>
                  </a:lnTo>
                  <a:lnTo>
                    <a:pt x="1227" y="283"/>
                  </a:lnTo>
                  <a:lnTo>
                    <a:pt x="1238" y="315"/>
                  </a:lnTo>
                  <a:lnTo>
                    <a:pt x="1241" y="348"/>
                  </a:lnTo>
                  <a:lnTo>
                    <a:pt x="1239" y="378"/>
                  </a:lnTo>
                  <a:lnTo>
                    <a:pt x="1231" y="405"/>
                  </a:lnTo>
                  <a:lnTo>
                    <a:pt x="1219" y="431"/>
                  </a:lnTo>
                  <a:lnTo>
                    <a:pt x="1205" y="454"/>
                  </a:lnTo>
                  <a:lnTo>
                    <a:pt x="1541" y="1081"/>
                  </a:lnTo>
                  <a:lnTo>
                    <a:pt x="1564" y="1076"/>
                  </a:lnTo>
                  <a:lnTo>
                    <a:pt x="1586" y="1074"/>
                  </a:lnTo>
                  <a:lnTo>
                    <a:pt x="1610" y="1076"/>
                  </a:lnTo>
                  <a:lnTo>
                    <a:pt x="1633" y="1081"/>
                  </a:lnTo>
                  <a:lnTo>
                    <a:pt x="2009" y="292"/>
                  </a:lnTo>
                  <a:lnTo>
                    <a:pt x="1991" y="272"/>
                  </a:lnTo>
                  <a:lnTo>
                    <a:pt x="1976" y="249"/>
                  </a:lnTo>
                  <a:lnTo>
                    <a:pt x="1965" y="224"/>
                  </a:lnTo>
                  <a:lnTo>
                    <a:pt x="1958" y="197"/>
                  </a:lnTo>
                  <a:lnTo>
                    <a:pt x="1955" y="169"/>
                  </a:lnTo>
                  <a:lnTo>
                    <a:pt x="1958" y="134"/>
                  </a:lnTo>
                  <a:lnTo>
                    <a:pt x="1968" y="103"/>
                  </a:lnTo>
                  <a:lnTo>
                    <a:pt x="1984" y="75"/>
                  </a:lnTo>
                  <a:lnTo>
                    <a:pt x="2005" y="50"/>
                  </a:lnTo>
                  <a:lnTo>
                    <a:pt x="2028" y="29"/>
                  </a:lnTo>
                  <a:lnTo>
                    <a:pt x="2057" y="13"/>
                  </a:lnTo>
                  <a:lnTo>
                    <a:pt x="2089" y="4"/>
                  </a:lnTo>
                  <a:lnTo>
                    <a:pt x="21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1729" y="840"/>
              <a:ext cx="337" cy="371"/>
            </a:xfrm>
            <a:custGeom>
              <a:avLst/>
              <a:gdLst>
                <a:gd name="T0" fmla="*/ 463 w 1685"/>
                <a:gd name="T1" fmla="*/ 167 h 1853"/>
                <a:gd name="T2" fmla="*/ 334 w 1685"/>
                <a:gd name="T3" fmla="*/ 227 h 1853"/>
                <a:gd name="T4" fmla="*/ 231 w 1685"/>
                <a:gd name="T5" fmla="*/ 329 h 1853"/>
                <a:gd name="T6" fmla="*/ 170 w 1685"/>
                <a:gd name="T7" fmla="*/ 455 h 1853"/>
                <a:gd name="T8" fmla="*/ 153 w 1685"/>
                <a:gd name="T9" fmla="*/ 592 h 1853"/>
                <a:gd name="T10" fmla="*/ 181 w 1685"/>
                <a:gd name="T11" fmla="*/ 729 h 1853"/>
                <a:gd name="T12" fmla="*/ 255 w 1685"/>
                <a:gd name="T13" fmla="*/ 853 h 1853"/>
                <a:gd name="T14" fmla="*/ 366 w 1685"/>
                <a:gd name="T15" fmla="*/ 943 h 1853"/>
                <a:gd name="T16" fmla="*/ 497 w 1685"/>
                <a:gd name="T17" fmla="*/ 990 h 1853"/>
                <a:gd name="T18" fmla="*/ 634 w 1685"/>
                <a:gd name="T19" fmla="*/ 992 h 1853"/>
                <a:gd name="T20" fmla="*/ 767 w 1685"/>
                <a:gd name="T21" fmla="*/ 949 h 1853"/>
                <a:gd name="T22" fmla="*/ 882 w 1685"/>
                <a:gd name="T23" fmla="*/ 860 h 1853"/>
                <a:gd name="T24" fmla="*/ 957 w 1685"/>
                <a:gd name="T25" fmla="*/ 740 h 1853"/>
                <a:gd name="T26" fmla="*/ 990 w 1685"/>
                <a:gd name="T27" fmla="*/ 605 h 1853"/>
                <a:gd name="T28" fmla="*/ 976 w 1685"/>
                <a:gd name="T29" fmla="*/ 466 h 1853"/>
                <a:gd name="T30" fmla="*/ 917 w 1685"/>
                <a:gd name="T31" fmla="*/ 337 h 1853"/>
                <a:gd name="T32" fmla="*/ 816 w 1685"/>
                <a:gd name="T33" fmla="*/ 232 h 1853"/>
                <a:gd name="T34" fmla="*/ 691 w 1685"/>
                <a:gd name="T35" fmla="*/ 170 h 1853"/>
                <a:gd name="T36" fmla="*/ 554 w 1685"/>
                <a:gd name="T37" fmla="*/ 154 h 1853"/>
                <a:gd name="T38" fmla="*/ 665 w 1685"/>
                <a:gd name="T39" fmla="*/ 8 h 1853"/>
                <a:gd name="T40" fmla="*/ 822 w 1685"/>
                <a:gd name="T41" fmla="*/ 59 h 1853"/>
                <a:gd name="T42" fmla="*/ 962 w 1685"/>
                <a:gd name="T43" fmla="*/ 155 h 1853"/>
                <a:gd name="T44" fmla="*/ 1067 w 1685"/>
                <a:gd name="T45" fmla="*/ 290 h 1853"/>
                <a:gd name="T46" fmla="*/ 1128 w 1685"/>
                <a:gd name="T47" fmla="*/ 444 h 1853"/>
                <a:gd name="T48" fmla="*/ 1141 w 1685"/>
                <a:gd name="T49" fmla="*/ 606 h 1853"/>
                <a:gd name="T50" fmla="*/ 1109 w 1685"/>
                <a:gd name="T51" fmla="*/ 765 h 1853"/>
                <a:gd name="T52" fmla="*/ 1034 w 1685"/>
                <a:gd name="T53" fmla="*/ 910 h 1853"/>
                <a:gd name="T54" fmla="*/ 1679 w 1685"/>
                <a:gd name="T55" fmla="*/ 1743 h 1853"/>
                <a:gd name="T56" fmla="*/ 1682 w 1685"/>
                <a:gd name="T57" fmla="*/ 1800 h 1853"/>
                <a:gd name="T58" fmla="*/ 1643 w 1685"/>
                <a:gd name="T59" fmla="*/ 1845 h 1853"/>
                <a:gd name="T60" fmla="*/ 1587 w 1685"/>
                <a:gd name="T61" fmla="*/ 1848 h 1853"/>
                <a:gd name="T62" fmla="*/ 885 w 1685"/>
                <a:gd name="T63" fmla="*/ 1054 h 1853"/>
                <a:gd name="T64" fmla="*/ 735 w 1685"/>
                <a:gd name="T65" fmla="*/ 1125 h 1853"/>
                <a:gd name="T66" fmla="*/ 576 w 1685"/>
                <a:gd name="T67" fmla="*/ 1149 h 1853"/>
                <a:gd name="T68" fmla="*/ 417 w 1685"/>
                <a:gd name="T69" fmla="*/ 1129 h 1853"/>
                <a:gd name="T70" fmla="*/ 268 w 1685"/>
                <a:gd name="T71" fmla="*/ 1062 h 1853"/>
                <a:gd name="T72" fmla="*/ 140 w 1685"/>
                <a:gd name="T73" fmla="*/ 952 h 1853"/>
                <a:gd name="T74" fmla="*/ 48 w 1685"/>
                <a:gd name="T75" fmla="*/ 807 h 1853"/>
                <a:gd name="T76" fmla="*/ 5 w 1685"/>
                <a:gd name="T77" fmla="*/ 646 h 1853"/>
                <a:gd name="T78" fmla="*/ 8 w 1685"/>
                <a:gd name="T79" fmla="*/ 481 h 1853"/>
                <a:gd name="T80" fmla="*/ 58 w 1685"/>
                <a:gd name="T81" fmla="*/ 322 h 1853"/>
                <a:gd name="T82" fmla="*/ 154 w 1685"/>
                <a:gd name="T83" fmla="*/ 182 h 1853"/>
                <a:gd name="T84" fmla="*/ 290 w 1685"/>
                <a:gd name="T85" fmla="*/ 74 h 1853"/>
                <a:gd name="T86" fmla="*/ 447 w 1685"/>
                <a:gd name="T87" fmla="*/ 14 h 1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85" h="1853">
                  <a:moveTo>
                    <a:pt x="554" y="154"/>
                  </a:moveTo>
                  <a:lnTo>
                    <a:pt x="508" y="157"/>
                  </a:lnTo>
                  <a:lnTo>
                    <a:pt x="463" y="167"/>
                  </a:lnTo>
                  <a:lnTo>
                    <a:pt x="418" y="181"/>
                  </a:lnTo>
                  <a:lnTo>
                    <a:pt x="375" y="202"/>
                  </a:lnTo>
                  <a:lnTo>
                    <a:pt x="334" y="227"/>
                  </a:lnTo>
                  <a:lnTo>
                    <a:pt x="296" y="257"/>
                  </a:lnTo>
                  <a:lnTo>
                    <a:pt x="260" y="291"/>
                  </a:lnTo>
                  <a:lnTo>
                    <a:pt x="231" y="329"/>
                  </a:lnTo>
                  <a:lnTo>
                    <a:pt x="205" y="369"/>
                  </a:lnTo>
                  <a:lnTo>
                    <a:pt x="184" y="411"/>
                  </a:lnTo>
                  <a:lnTo>
                    <a:pt x="170" y="455"/>
                  </a:lnTo>
                  <a:lnTo>
                    <a:pt x="158" y="500"/>
                  </a:lnTo>
                  <a:lnTo>
                    <a:pt x="153" y="546"/>
                  </a:lnTo>
                  <a:lnTo>
                    <a:pt x="153" y="592"/>
                  </a:lnTo>
                  <a:lnTo>
                    <a:pt x="157" y="639"/>
                  </a:lnTo>
                  <a:lnTo>
                    <a:pt x="166" y="685"/>
                  </a:lnTo>
                  <a:lnTo>
                    <a:pt x="181" y="729"/>
                  </a:lnTo>
                  <a:lnTo>
                    <a:pt x="200" y="773"/>
                  </a:lnTo>
                  <a:lnTo>
                    <a:pt x="225" y="814"/>
                  </a:lnTo>
                  <a:lnTo>
                    <a:pt x="255" y="853"/>
                  </a:lnTo>
                  <a:lnTo>
                    <a:pt x="289" y="888"/>
                  </a:lnTo>
                  <a:lnTo>
                    <a:pt x="326" y="918"/>
                  </a:lnTo>
                  <a:lnTo>
                    <a:pt x="366" y="943"/>
                  </a:lnTo>
                  <a:lnTo>
                    <a:pt x="408" y="964"/>
                  </a:lnTo>
                  <a:lnTo>
                    <a:pt x="451" y="980"/>
                  </a:lnTo>
                  <a:lnTo>
                    <a:pt x="497" y="990"/>
                  </a:lnTo>
                  <a:lnTo>
                    <a:pt x="542" y="996"/>
                  </a:lnTo>
                  <a:lnTo>
                    <a:pt x="589" y="997"/>
                  </a:lnTo>
                  <a:lnTo>
                    <a:pt x="634" y="992"/>
                  </a:lnTo>
                  <a:lnTo>
                    <a:pt x="680" y="983"/>
                  </a:lnTo>
                  <a:lnTo>
                    <a:pt x="724" y="968"/>
                  </a:lnTo>
                  <a:lnTo>
                    <a:pt x="767" y="949"/>
                  </a:lnTo>
                  <a:lnTo>
                    <a:pt x="808" y="924"/>
                  </a:lnTo>
                  <a:lnTo>
                    <a:pt x="847" y="894"/>
                  </a:lnTo>
                  <a:lnTo>
                    <a:pt x="882" y="860"/>
                  </a:lnTo>
                  <a:lnTo>
                    <a:pt x="912" y="822"/>
                  </a:lnTo>
                  <a:lnTo>
                    <a:pt x="937" y="782"/>
                  </a:lnTo>
                  <a:lnTo>
                    <a:pt x="957" y="740"/>
                  </a:lnTo>
                  <a:lnTo>
                    <a:pt x="973" y="695"/>
                  </a:lnTo>
                  <a:lnTo>
                    <a:pt x="984" y="650"/>
                  </a:lnTo>
                  <a:lnTo>
                    <a:pt x="990" y="605"/>
                  </a:lnTo>
                  <a:lnTo>
                    <a:pt x="990" y="558"/>
                  </a:lnTo>
                  <a:lnTo>
                    <a:pt x="985" y="512"/>
                  </a:lnTo>
                  <a:lnTo>
                    <a:pt x="976" y="466"/>
                  </a:lnTo>
                  <a:lnTo>
                    <a:pt x="962" y="422"/>
                  </a:lnTo>
                  <a:lnTo>
                    <a:pt x="942" y="378"/>
                  </a:lnTo>
                  <a:lnTo>
                    <a:pt x="917" y="337"/>
                  </a:lnTo>
                  <a:lnTo>
                    <a:pt x="888" y="298"/>
                  </a:lnTo>
                  <a:lnTo>
                    <a:pt x="854" y="262"/>
                  </a:lnTo>
                  <a:lnTo>
                    <a:pt x="816" y="232"/>
                  </a:lnTo>
                  <a:lnTo>
                    <a:pt x="776" y="206"/>
                  </a:lnTo>
                  <a:lnTo>
                    <a:pt x="734" y="186"/>
                  </a:lnTo>
                  <a:lnTo>
                    <a:pt x="691" y="170"/>
                  </a:lnTo>
                  <a:lnTo>
                    <a:pt x="646" y="159"/>
                  </a:lnTo>
                  <a:lnTo>
                    <a:pt x="600" y="154"/>
                  </a:lnTo>
                  <a:lnTo>
                    <a:pt x="554" y="154"/>
                  </a:lnTo>
                  <a:close/>
                  <a:moveTo>
                    <a:pt x="556" y="0"/>
                  </a:moveTo>
                  <a:lnTo>
                    <a:pt x="610" y="2"/>
                  </a:lnTo>
                  <a:lnTo>
                    <a:pt x="665" y="8"/>
                  </a:lnTo>
                  <a:lnTo>
                    <a:pt x="718" y="20"/>
                  </a:lnTo>
                  <a:lnTo>
                    <a:pt x="771" y="37"/>
                  </a:lnTo>
                  <a:lnTo>
                    <a:pt x="822" y="59"/>
                  </a:lnTo>
                  <a:lnTo>
                    <a:pt x="871" y="85"/>
                  </a:lnTo>
                  <a:lnTo>
                    <a:pt x="917" y="118"/>
                  </a:lnTo>
                  <a:lnTo>
                    <a:pt x="962" y="155"/>
                  </a:lnTo>
                  <a:lnTo>
                    <a:pt x="1001" y="197"/>
                  </a:lnTo>
                  <a:lnTo>
                    <a:pt x="1038" y="243"/>
                  </a:lnTo>
                  <a:lnTo>
                    <a:pt x="1067" y="290"/>
                  </a:lnTo>
                  <a:lnTo>
                    <a:pt x="1092" y="340"/>
                  </a:lnTo>
                  <a:lnTo>
                    <a:pt x="1113" y="392"/>
                  </a:lnTo>
                  <a:lnTo>
                    <a:pt x="1128" y="444"/>
                  </a:lnTo>
                  <a:lnTo>
                    <a:pt x="1137" y="497"/>
                  </a:lnTo>
                  <a:lnTo>
                    <a:pt x="1141" y="551"/>
                  </a:lnTo>
                  <a:lnTo>
                    <a:pt x="1141" y="606"/>
                  </a:lnTo>
                  <a:lnTo>
                    <a:pt x="1135" y="660"/>
                  </a:lnTo>
                  <a:lnTo>
                    <a:pt x="1125" y="712"/>
                  </a:lnTo>
                  <a:lnTo>
                    <a:pt x="1109" y="765"/>
                  </a:lnTo>
                  <a:lnTo>
                    <a:pt x="1090" y="815"/>
                  </a:lnTo>
                  <a:lnTo>
                    <a:pt x="1065" y="864"/>
                  </a:lnTo>
                  <a:lnTo>
                    <a:pt x="1034" y="910"/>
                  </a:lnTo>
                  <a:lnTo>
                    <a:pt x="1000" y="955"/>
                  </a:lnTo>
                  <a:lnTo>
                    <a:pt x="1667" y="1726"/>
                  </a:lnTo>
                  <a:lnTo>
                    <a:pt x="1679" y="1743"/>
                  </a:lnTo>
                  <a:lnTo>
                    <a:pt x="1684" y="1763"/>
                  </a:lnTo>
                  <a:lnTo>
                    <a:pt x="1685" y="1782"/>
                  </a:lnTo>
                  <a:lnTo>
                    <a:pt x="1682" y="1800"/>
                  </a:lnTo>
                  <a:lnTo>
                    <a:pt x="1674" y="1819"/>
                  </a:lnTo>
                  <a:lnTo>
                    <a:pt x="1660" y="1833"/>
                  </a:lnTo>
                  <a:lnTo>
                    <a:pt x="1643" y="1845"/>
                  </a:lnTo>
                  <a:lnTo>
                    <a:pt x="1624" y="1852"/>
                  </a:lnTo>
                  <a:lnTo>
                    <a:pt x="1605" y="1853"/>
                  </a:lnTo>
                  <a:lnTo>
                    <a:pt x="1587" y="1848"/>
                  </a:lnTo>
                  <a:lnTo>
                    <a:pt x="1568" y="1840"/>
                  </a:lnTo>
                  <a:lnTo>
                    <a:pt x="1554" y="1827"/>
                  </a:lnTo>
                  <a:lnTo>
                    <a:pt x="885" y="1054"/>
                  </a:lnTo>
                  <a:lnTo>
                    <a:pt x="838" y="1083"/>
                  </a:lnTo>
                  <a:lnTo>
                    <a:pt x="788" y="1107"/>
                  </a:lnTo>
                  <a:lnTo>
                    <a:pt x="735" y="1125"/>
                  </a:lnTo>
                  <a:lnTo>
                    <a:pt x="683" y="1139"/>
                  </a:lnTo>
                  <a:lnTo>
                    <a:pt x="630" y="1147"/>
                  </a:lnTo>
                  <a:lnTo>
                    <a:pt x="576" y="1149"/>
                  </a:lnTo>
                  <a:lnTo>
                    <a:pt x="523" y="1148"/>
                  </a:lnTo>
                  <a:lnTo>
                    <a:pt x="470" y="1140"/>
                  </a:lnTo>
                  <a:lnTo>
                    <a:pt x="417" y="1129"/>
                  </a:lnTo>
                  <a:lnTo>
                    <a:pt x="366" y="1111"/>
                  </a:lnTo>
                  <a:lnTo>
                    <a:pt x="316" y="1090"/>
                  </a:lnTo>
                  <a:lnTo>
                    <a:pt x="268" y="1062"/>
                  </a:lnTo>
                  <a:lnTo>
                    <a:pt x="223" y="1031"/>
                  </a:lnTo>
                  <a:lnTo>
                    <a:pt x="180" y="995"/>
                  </a:lnTo>
                  <a:lnTo>
                    <a:pt x="140" y="952"/>
                  </a:lnTo>
                  <a:lnTo>
                    <a:pt x="105" y="907"/>
                  </a:lnTo>
                  <a:lnTo>
                    <a:pt x="74" y="857"/>
                  </a:lnTo>
                  <a:lnTo>
                    <a:pt x="48" y="807"/>
                  </a:lnTo>
                  <a:lnTo>
                    <a:pt x="29" y="754"/>
                  </a:lnTo>
                  <a:lnTo>
                    <a:pt x="14" y="701"/>
                  </a:lnTo>
                  <a:lnTo>
                    <a:pt x="5" y="646"/>
                  </a:lnTo>
                  <a:lnTo>
                    <a:pt x="0" y="591"/>
                  </a:lnTo>
                  <a:lnTo>
                    <a:pt x="1" y="536"/>
                  </a:lnTo>
                  <a:lnTo>
                    <a:pt x="8" y="481"/>
                  </a:lnTo>
                  <a:lnTo>
                    <a:pt x="20" y="427"/>
                  </a:lnTo>
                  <a:lnTo>
                    <a:pt x="37" y="373"/>
                  </a:lnTo>
                  <a:lnTo>
                    <a:pt x="58" y="322"/>
                  </a:lnTo>
                  <a:lnTo>
                    <a:pt x="85" y="273"/>
                  </a:lnTo>
                  <a:lnTo>
                    <a:pt x="117" y="226"/>
                  </a:lnTo>
                  <a:lnTo>
                    <a:pt x="154" y="182"/>
                  </a:lnTo>
                  <a:lnTo>
                    <a:pt x="196" y="141"/>
                  </a:lnTo>
                  <a:lnTo>
                    <a:pt x="242" y="105"/>
                  </a:lnTo>
                  <a:lnTo>
                    <a:pt x="290" y="74"/>
                  </a:lnTo>
                  <a:lnTo>
                    <a:pt x="341" y="48"/>
                  </a:lnTo>
                  <a:lnTo>
                    <a:pt x="393" y="29"/>
                  </a:lnTo>
                  <a:lnTo>
                    <a:pt x="447" y="14"/>
                  </a:lnTo>
                  <a:lnTo>
                    <a:pt x="500" y="5"/>
                  </a:lnTo>
                  <a:lnTo>
                    <a:pt x="5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263206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712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  <p15:guide id="6" pos="74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497225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833C5-71AC-48E2-821A-35B48D24F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8C948-D230-4AAD-9040-40D237A30F6C}"/>
              </a:ext>
            </a:extLst>
          </p:cNvPr>
          <p:cNvSpPr txBox="1">
            <a:spLocks/>
          </p:cNvSpPr>
          <p:nvPr/>
        </p:nvSpPr>
        <p:spPr>
          <a:xfrm>
            <a:off x="16060" y="6677928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915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743200"/>
            <a:ext cx="12192000" cy="4114800"/>
          </a:xfrm>
          <a:prstGeom prst="rect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E063EDAE-3C20-4872-A920-DDD64F0309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97680" y="3869262"/>
            <a:ext cx="3596640" cy="814926"/>
          </a:xfrm>
        </p:spPr>
        <p:txBody>
          <a:bodyPr>
            <a:noAutofit/>
          </a:bodyPr>
          <a:lstStyle>
            <a:lvl1pPr algn="ctr">
              <a:defRPr sz="4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DD35920-50C1-4782-9856-992F269421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80" y="361022"/>
            <a:ext cx="2987040" cy="2112180"/>
          </a:xfrm>
          <a:prstGeom prst="rect">
            <a:avLst/>
          </a:prstGeom>
        </p:spPr>
      </p:pic>
      <p:sp>
        <p:nvSpPr>
          <p:cNvPr id="92" name="Oval 91"/>
          <p:cNvSpPr/>
          <p:nvPr/>
        </p:nvSpPr>
        <p:spPr>
          <a:xfrm>
            <a:off x="369220" y="6091132"/>
            <a:ext cx="571116" cy="5711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93" name="Freeform 31">
            <a:hlinkClick r:id="rId3"/>
          </p:cNvPr>
          <p:cNvSpPr>
            <a:spLocks noEditPoints="1"/>
          </p:cNvSpPr>
          <p:nvPr/>
        </p:nvSpPr>
        <p:spPr bwMode="auto">
          <a:xfrm>
            <a:off x="476096" y="6197993"/>
            <a:ext cx="357364" cy="357361"/>
          </a:xfrm>
          <a:custGeom>
            <a:avLst/>
            <a:gdLst/>
            <a:ahLst/>
            <a:cxnLst>
              <a:cxn ang="0">
                <a:pos x="365" y="125"/>
              </a:cxn>
              <a:cxn ang="0">
                <a:pos x="319" y="138"/>
              </a:cxn>
              <a:cxn ang="0">
                <a:pos x="290" y="169"/>
              </a:cxn>
              <a:cxn ang="0">
                <a:pos x="280" y="219"/>
              </a:cxn>
              <a:cxn ang="0">
                <a:pos x="276" y="257"/>
              </a:cxn>
              <a:cxn ang="0">
                <a:pos x="241" y="258"/>
              </a:cxn>
              <a:cxn ang="0">
                <a:pos x="268" y="325"/>
              </a:cxn>
              <a:cxn ang="0">
                <a:pos x="282" y="330"/>
              </a:cxn>
              <a:cxn ang="0">
                <a:pos x="283" y="534"/>
              </a:cxn>
              <a:cxn ang="0">
                <a:pos x="339" y="536"/>
              </a:cxn>
              <a:cxn ang="0">
                <a:pos x="368" y="529"/>
              </a:cxn>
              <a:cxn ang="0">
                <a:pos x="422" y="325"/>
              </a:cxn>
              <a:cxn ang="0">
                <a:pos x="426" y="294"/>
              </a:cxn>
              <a:cxn ang="0">
                <a:pos x="427" y="258"/>
              </a:cxn>
              <a:cxn ang="0">
                <a:pos x="394" y="260"/>
              </a:cxn>
              <a:cxn ang="0">
                <a:pos x="373" y="258"/>
              </a:cxn>
              <a:cxn ang="0">
                <a:pos x="368" y="212"/>
              </a:cxn>
              <a:cxn ang="0">
                <a:pos x="373" y="193"/>
              </a:cxn>
              <a:cxn ang="0">
                <a:pos x="427" y="126"/>
              </a:cxn>
              <a:cxn ang="0">
                <a:pos x="319" y="0"/>
              </a:cxn>
              <a:cxn ang="0">
                <a:pos x="420" y="10"/>
              </a:cxn>
              <a:cxn ang="0">
                <a:pos x="506" y="42"/>
              </a:cxn>
              <a:cxn ang="0">
                <a:pos x="572" y="90"/>
              </a:cxn>
              <a:cxn ang="0">
                <a:pos x="620" y="153"/>
              </a:cxn>
              <a:cxn ang="0">
                <a:pos x="651" y="226"/>
              </a:cxn>
              <a:cxn ang="0">
                <a:pos x="663" y="305"/>
              </a:cxn>
              <a:cxn ang="0">
                <a:pos x="659" y="385"/>
              </a:cxn>
              <a:cxn ang="0">
                <a:pos x="638" y="462"/>
              </a:cxn>
              <a:cxn ang="0">
                <a:pos x="601" y="533"/>
              </a:cxn>
              <a:cxn ang="0">
                <a:pos x="547" y="593"/>
              </a:cxn>
              <a:cxn ang="0">
                <a:pos x="477" y="636"/>
              </a:cxn>
              <a:cxn ang="0">
                <a:pos x="391" y="661"/>
              </a:cxn>
              <a:cxn ang="0">
                <a:pos x="290" y="661"/>
              </a:cxn>
              <a:cxn ang="0">
                <a:pos x="216" y="640"/>
              </a:cxn>
              <a:cxn ang="0">
                <a:pos x="144" y="598"/>
              </a:cxn>
              <a:cxn ang="0">
                <a:pos x="80" y="537"/>
              </a:cxn>
              <a:cxn ang="0">
                <a:pos x="30" y="461"/>
              </a:cxn>
              <a:cxn ang="0">
                <a:pos x="3" y="373"/>
              </a:cxn>
              <a:cxn ang="0">
                <a:pos x="3" y="276"/>
              </a:cxn>
              <a:cxn ang="0">
                <a:pos x="37" y="175"/>
              </a:cxn>
              <a:cxn ang="0">
                <a:pos x="73" y="121"/>
              </a:cxn>
              <a:cxn ang="0">
                <a:pos x="125" y="71"/>
              </a:cxn>
              <a:cxn ang="0">
                <a:pos x="191" y="31"/>
              </a:cxn>
              <a:cxn ang="0">
                <a:pos x="273" y="6"/>
              </a:cxn>
            </a:cxnLst>
            <a:rect l="0" t="0" r="r" b="b"/>
            <a:pathLst>
              <a:path w="663" h="663">
                <a:moveTo>
                  <a:pt x="394" y="124"/>
                </a:moveTo>
                <a:lnTo>
                  <a:pt x="365" y="125"/>
                </a:lnTo>
                <a:lnTo>
                  <a:pt x="340" y="129"/>
                </a:lnTo>
                <a:lnTo>
                  <a:pt x="319" y="138"/>
                </a:lnTo>
                <a:lnTo>
                  <a:pt x="302" y="151"/>
                </a:lnTo>
                <a:lnTo>
                  <a:pt x="290" y="169"/>
                </a:lnTo>
                <a:lnTo>
                  <a:pt x="283" y="192"/>
                </a:lnTo>
                <a:lnTo>
                  <a:pt x="280" y="219"/>
                </a:lnTo>
                <a:lnTo>
                  <a:pt x="283" y="253"/>
                </a:lnTo>
                <a:lnTo>
                  <a:pt x="276" y="257"/>
                </a:lnTo>
                <a:lnTo>
                  <a:pt x="266" y="258"/>
                </a:lnTo>
                <a:lnTo>
                  <a:pt x="241" y="258"/>
                </a:lnTo>
                <a:lnTo>
                  <a:pt x="241" y="325"/>
                </a:lnTo>
                <a:lnTo>
                  <a:pt x="268" y="325"/>
                </a:lnTo>
                <a:lnTo>
                  <a:pt x="276" y="326"/>
                </a:lnTo>
                <a:lnTo>
                  <a:pt x="282" y="330"/>
                </a:lnTo>
                <a:lnTo>
                  <a:pt x="283" y="337"/>
                </a:lnTo>
                <a:lnTo>
                  <a:pt x="283" y="534"/>
                </a:lnTo>
                <a:lnTo>
                  <a:pt x="319" y="534"/>
                </a:lnTo>
                <a:lnTo>
                  <a:pt x="339" y="536"/>
                </a:lnTo>
                <a:lnTo>
                  <a:pt x="355" y="534"/>
                </a:lnTo>
                <a:lnTo>
                  <a:pt x="368" y="529"/>
                </a:lnTo>
                <a:lnTo>
                  <a:pt x="368" y="325"/>
                </a:lnTo>
                <a:lnTo>
                  <a:pt x="422" y="325"/>
                </a:lnTo>
                <a:lnTo>
                  <a:pt x="425" y="310"/>
                </a:lnTo>
                <a:lnTo>
                  <a:pt x="426" y="294"/>
                </a:lnTo>
                <a:lnTo>
                  <a:pt x="427" y="278"/>
                </a:lnTo>
                <a:lnTo>
                  <a:pt x="427" y="258"/>
                </a:lnTo>
                <a:lnTo>
                  <a:pt x="405" y="258"/>
                </a:lnTo>
                <a:lnTo>
                  <a:pt x="394" y="260"/>
                </a:lnTo>
                <a:lnTo>
                  <a:pt x="383" y="260"/>
                </a:lnTo>
                <a:lnTo>
                  <a:pt x="373" y="258"/>
                </a:lnTo>
                <a:lnTo>
                  <a:pt x="368" y="253"/>
                </a:lnTo>
                <a:lnTo>
                  <a:pt x="368" y="212"/>
                </a:lnTo>
                <a:lnTo>
                  <a:pt x="369" y="201"/>
                </a:lnTo>
                <a:lnTo>
                  <a:pt x="373" y="193"/>
                </a:lnTo>
                <a:lnTo>
                  <a:pt x="427" y="193"/>
                </a:lnTo>
                <a:lnTo>
                  <a:pt x="427" y="126"/>
                </a:lnTo>
                <a:lnTo>
                  <a:pt x="394" y="124"/>
                </a:lnTo>
                <a:close/>
                <a:moveTo>
                  <a:pt x="319" y="0"/>
                </a:moveTo>
                <a:lnTo>
                  <a:pt x="372" y="2"/>
                </a:lnTo>
                <a:lnTo>
                  <a:pt x="420" y="10"/>
                </a:lnTo>
                <a:lnTo>
                  <a:pt x="465" y="24"/>
                </a:lnTo>
                <a:lnTo>
                  <a:pt x="506" y="42"/>
                </a:lnTo>
                <a:lnTo>
                  <a:pt x="541" y="65"/>
                </a:lnTo>
                <a:lnTo>
                  <a:pt x="572" y="90"/>
                </a:lnTo>
                <a:lnTo>
                  <a:pt x="598" y="121"/>
                </a:lnTo>
                <a:lnTo>
                  <a:pt x="620" y="153"/>
                </a:lnTo>
                <a:lnTo>
                  <a:pt x="638" y="189"/>
                </a:lnTo>
                <a:lnTo>
                  <a:pt x="651" y="226"/>
                </a:lnTo>
                <a:lnTo>
                  <a:pt x="659" y="265"/>
                </a:lnTo>
                <a:lnTo>
                  <a:pt x="663" y="305"/>
                </a:lnTo>
                <a:lnTo>
                  <a:pt x="663" y="346"/>
                </a:lnTo>
                <a:lnTo>
                  <a:pt x="659" y="385"/>
                </a:lnTo>
                <a:lnTo>
                  <a:pt x="651" y="425"/>
                </a:lnTo>
                <a:lnTo>
                  <a:pt x="638" y="462"/>
                </a:lnTo>
                <a:lnTo>
                  <a:pt x="622" y="498"/>
                </a:lnTo>
                <a:lnTo>
                  <a:pt x="601" y="533"/>
                </a:lnTo>
                <a:lnTo>
                  <a:pt x="576" y="564"/>
                </a:lnTo>
                <a:lnTo>
                  <a:pt x="547" y="593"/>
                </a:lnTo>
                <a:lnTo>
                  <a:pt x="513" y="616"/>
                </a:lnTo>
                <a:lnTo>
                  <a:pt x="477" y="636"/>
                </a:lnTo>
                <a:lnTo>
                  <a:pt x="436" y="651"/>
                </a:lnTo>
                <a:lnTo>
                  <a:pt x="391" y="661"/>
                </a:lnTo>
                <a:lnTo>
                  <a:pt x="343" y="663"/>
                </a:lnTo>
                <a:lnTo>
                  <a:pt x="290" y="661"/>
                </a:lnTo>
                <a:lnTo>
                  <a:pt x="254" y="654"/>
                </a:lnTo>
                <a:lnTo>
                  <a:pt x="216" y="640"/>
                </a:lnTo>
                <a:lnTo>
                  <a:pt x="179" y="622"/>
                </a:lnTo>
                <a:lnTo>
                  <a:pt x="144" y="598"/>
                </a:lnTo>
                <a:lnTo>
                  <a:pt x="111" y="570"/>
                </a:lnTo>
                <a:lnTo>
                  <a:pt x="80" y="537"/>
                </a:lnTo>
                <a:lnTo>
                  <a:pt x="53" y="501"/>
                </a:lnTo>
                <a:lnTo>
                  <a:pt x="30" y="461"/>
                </a:lnTo>
                <a:lnTo>
                  <a:pt x="14" y="419"/>
                </a:lnTo>
                <a:lnTo>
                  <a:pt x="3" y="373"/>
                </a:lnTo>
                <a:lnTo>
                  <a:pt x="0" y="326"/>
                </a:lnTo>
                <a:lnTo>
                  <a:pt x="3" y="276"/>
                </a:lnTo>
                <a:lnTo>
                  <a:pt x="15" y="226"/>
                </a:lnTo>
                <a:lnTo>
                  <a:pt x="37" y="175"/>
                </a:lnTo>
                <a:lnTo>
                  <a:pt x="54" y="147"/>
                </a:lnTo>
                <a:lnTo>
                  <a:pt x="73" y="121"/>
                </a:lnTo>
                <a:lnTo>
                  <a:pt x="97" y="95"/>
                </a:lnTo>
                <a:lnTo>
                  <a:pt x="125" y="71"/>
                </a:lnTo>
                <a:lnTo>
                  <a:pt x="157" y="49"/>
                </a:lnTo>
                <a:lnTo>
                  <a:pt x="191" y="31"/>
                </a:lnTo>
                <a:lnTo>
                  <a:pt x="230" y="15"/>
                </a:lnTo>
                <a:lnTo>
                  <a:pt x="273" y="6"/>
                </a:lnTo>
                <a:lnTo>
                  <a:pt x="319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400" dirty="0"/>
          </a:p>
        </p:txBody>
      </p:sp>
      <p:sp>
        <p:nvSpPr>
          <p:cNvPr id="90" name="Oval 89"/>
          <p:cNvSpPr/>
          <p:nvPr/>
        </p:nvSpPr>
        <p:spPr>
          <a:xfrm>
            <a:off x="1106492" y="6091131"/>
            <a:ext cx="571116" cy="5711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91" name="Freeform 48">
            <a:hlinkClick r:id="rId4"/>
          </p:cNvPr>
          <p:cNvSpPr>
            <a:spLocks/>
          </p:cNvSpPr>
          <p:nvPr/>
        </p:nvSpPr>
        <p:spPr bwMode="auto">
          <a:xfrm>
            <a:off x="1191612" y="6238608"/>
            <a:ext cx="400889" cy="276166"/>
          </a:xfrm>
          <a:custGeom>
            <a:avLst/>
            <a:gdLst>
              <a:gd name="T0" fmla="*/ 652 w 720"/>
              <a:gd name="T1" fmla="*/ 218 h 496"/>
              <a:gd name="T2" fmla="*/ 688 w 720"/>
              <a:gd name="T3" fmla="*/ 206 h 496"/>
              <a:gd name="T4" fmla="*/ 712 w 720"/>
              <a:gd name="T5" fmla="*/ 182 h 496"/>
              <a:gd name="T6" fmla="*/ 700 w 720"/>
              <a:gd name="T7" fmla="*/ 180 h 496"/>
              <a:gd name="T8" fmla="*/ 642 w 720"/>
              <a:gd name="T9" fmla="*/ 186 h 496"/>
              <a:gd name="T10" fmla="*/ 628 w 720"/>
              <a:gd name="T11" fmla="*/ 166 h 496"/>
              <a:gd name="T12" fmla="*/ 606 w 720"/>
              <a:gd name="T13" fmla="*/ 118 h 496"/>
              <a:gd name="T14" fmla="*/ 548 w 720"/>
              <a:gd name="T15" fmla="*/ 64 h 496"/>
              <a:gd name="T16" fmla="*/ 500 w 720"/>
              <a:gd name="T17" fmla="*/ 48 h 496"/>
              <a:gd name="T18" fmla="*/ 476 w 720"/>
              <a:gd name="T19" fmla="*/ 48 h 496"/>
              <a:gd name="T20" fmla="*/ 504 w 720"/>
              <a:gd name="T21" fmla="*/ 38 h 496"/>
              <a:gd name="T22" fmla="*/ 534 w 720"/>
              <a:gd name="T23" fmla="*/ 26 h 496"/>
              <a:gd name="T24" fmla="*/ 536 w 720"/>
              <a:gd name="T25" fmla="*/ 16 h 496"/>
              <a:gd name="T26" fmla="*/ 524 w 720"/>
              <a:gd name="T27" fmla="*/ 12 h 496"/>
              <a:gd name="T28" fmla="*/ 466 w 720"/>
              <a:gd name="T29" fmla="*/ 30 h 496"/>
              <a:gd name="T30" fmla="*/ 490 w 720"/>
              <a:gd name="T31" fmla="*/ 18 h 496"/>
              <a:gd name="T32" fmla="*/ 504 w 720"/>
              <a:gd name="T33" fmla="*/ 0 h 496"/>
              <a:gd name="T34" fmla="*/ 474 w 720"/>
              <a:gd name="T35" fmla="*/ 10 h 496"/>
              <a:gd name="T36" fmla="*/ 448 w 720"/>
              <a:gd name="T37" fmla="*/ 26 h 496"/>
              <a:gd name="T38" fmla="*/ 460 w 720"/>
              <a:gd name="T39" fmla="*/ 6 h 496"/>
              <a:gd name="T40" fmla="*/ 406 w 720"/>
              <a:gd name="T41" fmla="*/ 58 h 496"/>
              <a:gd name="T42" fmla="*/ 368 w 720"/>
              <a:gd name="T43" fmla="*/ 128 h 496"/>
              <a:gd name="T44" fmla="*/ 318 w 720"/>
              <a:gd name="T45" fmla="*/ 154 h 496"/>
              <a:gd name="T46" fmla="*/ 292 w 720"/>
              <a:gd name="T47" fmla="*/ 136 h 496"/>
              <a:gd name="T48" fmla="*/ 166 w 720"/>
              <a:gd name="T49" fmla="*/ 76 h 496"/>
              <a:gd name="T50" fmla="*/ 108 w 720"/>
              <a:gd name="T51" fmla="*/ 66 h 496"/>
              <a:gd name="T52" fmla="*/ 120 w 720"/>
              <a:gd name="T53" fmla="*/ 100 h 496"/>
              <a:gd name="T54" fmla="*/ 152 w 720"/>
              <a:gd name="T55" fmla="*/ 134 h 496"/>
              <a:gd name="T56" fmla="*/ 160 w 720"/>
              <a:gd name="T57" fmla="*/ 144 h 496"/>
              <a:gd name="T58" fmla="*/ 124 w 720"/>
              <a:gd name="T59" fmla="*/ 150 h 496"/>
              <a:gd name="T60" fmla="*/ 138 w 720"/>
              <a:gd name="T61" fmla="*/ 184 h 496"/>
              <a:gd name="T62" fmla="*/ 170 w 720"/>
              <a:gd name="T63" fmla="*/ 210 h 496"/>
              <a:gd name="T64" fmla="*/ 206 w 720"/>
              <a:gd name="T65" fmla="*/ 222 h 496"/>
              <a:gd name="T66" fmla="*/ 166 w 720"/>
              <a:gd name="T67" fmla="*/ 234 h 496"/>
              <a:gd name="T68" fmla="*/ 160 w 720"/>
              <a:gd name="T69" fmla="*/ 250 h 496"/>
              <a:gd name="T70" fmla="*/ 186 w 720"/>
              <a:gd name="T71" fmla="*/ 274 h 496"/>
              <a:gd name="T72" fmla="*/ 226 w 720"/>
              <a:gd name="T73" fmla="*/ 286 h 496"/>
              <a:gd name="T74" fmla="*/ 236 w 720"/>
              <a:gd name="T75" fmla="*/ 290 h 496"/>
              <a:gd name="T76" fmla="*/ 218 w 720"/>
              <a:gd name="T77" fmla="*/ 306 h 496"/>
              <a:gd name="T78" fmla="*/ 216 w 720"/>
              <a:gd name="T79" fmla="*/ 322 h 496"/>
              <a:gd name="T80" fmla="*/ 236 w 720"/>
              <a:gd name="T81" fmla="*/ 342 h 496"/>
              <a:gd name="T82" fmla="*/ 268 w 720"/>
              <a:gd name="T83" fmla="*/ 346 h 496"/>
              <a:gd name="T84" fmla="*/ 220 w 720"/>
              <a:gd name="T85" fmla="*/ 382 h 496"/>
              <a:gd name="T86" fmla="*/ 168 w 720"/>
              <a:gd name="T87" fmla="*/ 400 h 496"/>
              <a:gd name="T88" fmla="*/ 112 w 720"/>
              <a:gd name="T89" fmla="*/ 404 h 496"/>
              <a:gd name="T90" fmla="*/ 60 w 720"/>
              <a:gd name="T91" fmla="*/ 392 h 496"/>
              <a:gd name="T92" fmla="*/ 14 w 720"/>
              <a:gd name="T93" fmla="*/ 364 h 496"/>
              <a:gd name="T94" fmla="*/ 18 w 720"/>
              <a:gd name="T95" fmla="*/ 376 h 496"/>
              <a:gd name="T96" fmla="*/ 76 w 720"/>
              <a:gd name="T97" fmla="*/ 430 h 496"/>
              <a:gd name="T98" fmla="*/ 144 w 720"/>
              <a:gd name="T99" fmla="*/ 468 h 496"/>
              <a:gd name="T100" fmla="*/ 216 w 720"/>
              <a:gd name="T101" fmla="*/ 490 h 496"/>
              <a:gd name="T102" fmla="*/ 290 w 720"/>
              <a:gd name="T103" fmla="*/ 496 h 496"/>
              <a:gd name="T104" fmla="*/ 364 w 720"/>
              <a:gd name="T105" fmla="*/ 490 h 496"/>
              <a:gd name="T106" fmla="*/ 434 w 720"/>
              <a:gd name="T107" fmla="*/ 470 h 496"/>
              <a:gd name="T108" fmla="*/ 498 w 720"/>
              <a:gd name="T109" fmla="*/ 438 h 496"/>
              <a:gd name="T110" fmla="*/ 554 w 720"/>
              <a:gd name="T111" fmla="*/ 396 h 496"/>
              <a:gd name="T112" fmla="*/ 598 w 720"/>
              <a:gd name="T113" fmla="*/ 344 h 496"/>
              <a:gd name="T114" fmla="*/ 628 w 720"/>
              <a:gd name="T115" fmla="*/ 284 h 496"/>
              <a:gd name="T116" fmla="*/ 650 w 720"/>
              <a:gd name="T117" fmla="*/ 260 h 496"/>
              <a:gd name="T118" fmla="*/ 688 w 720"/>
              <a:gd name="T119" fmla="*/ 252 h 496"/>
              <a:gd name="T120" fmla="*/ 720 w 720"/>
              <a:gd name="T121" fmla="*/ 228 h 496"/>
              <a:gd name="T122" fmla="*/ 678 w 720"/>
              <a:gd name="T123" fmla="*/ 230 h 496"/>
              <a:gd name="T124" fmla="*/ 638 w 720"/>
              <a:gd name="T125" fmla="*/ 220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20" h="496">
                <a:moveTo>
                  <a:pt x="638" y="220"/>
                </a:moveTo>
                <a:lnTo>
                  <a:pt x="638" y="220"/>
                </a:lnTo>
                <a:lnTo>
                  <a:pt x="652" y="218"/>
                </a:lnTo>
                <a:lnTo>
                  <a:pt x="666" y="216"/>
                </a:lnTo>
                <a:lnTo>
                  <a:pt x="678" y="210"/>
                </a:lnTo>
                <a:lnTo>
                  <a:pt x="688" y="206"/>
                </a:lnTo>
                <a:lnTo>
                  <a:pt x="698" y="198"/>
                </a:lnTo>
                <a:lnTo>
                  <a:pt x="706" y="192"/>
                </a:lnTo>
                <a:lnTo>
                  <a:pt x="712" y="182"/>
                </a:lnTo>
                <a:lnTo>
                  <a:pt x="716" y="174"/>
                </a:lnTo>
                <a:lnTo>
                  <a:pt x="716" y="174"/>
                </a:lnTo>
                <a:lnTo>
                  <a:pt x="700" y="180"/>
                </a:lnTo>
                <a:lnTo>
                  <a:pt x="678" y="186"/>
                </a:lnTo>
                <a:lnTo>
                  <a:pt x="654" y="186"/>
                </a:lnTo>
                <a:lnTo>
                  <a:pt x="642" y="186"/>
                </a:lnTo>
                <a:lnTo>
                  <a:pt x="632" y="184"/>
                </a:lnTo>
                <a:lnTo>
                  <a:pt x="632" y="184"/>
                </a:lnTo>
                <a:lnTo>
                  <a:pt x="628" y="166"/>
                </a:lnTo>
                <a:lnTo>
                  <a:pt x="628" y="166"/>
                </a:lnTo>
                <a:lnTo>
                  <a:pt x="618" y="142"/>
                </a:lnTo>
                <a:lnTo>
                  <a:pt x="606" y="118"/>
                </a:lnTo>
                <a:lnTo>
                  <a:pt x="590" y="96"/>
                </a:lnTo>
                <a:lnTo>
                  <a:pt x="570" y="78"/>
                </a:lnTo>
                <a:lnTo>
                  <a:pt x="548" y="64"/>
                </a:lnTo>
                <a:lnTo>
                  <a:pt x="526" y="54"/>
                </a:lnTo>
                <a:lnTo>
                  <a:pt x="514" y="50"/>
                </a:lnTo>
                <a:lnTo>
                  <a:pt x="500" y="48"/>
                </a:lnTo>
                <a:lnTo>
                  <a:pt x="488" y="46"/>
                </a:lnTo>
                <a:lnTo>
                  <a:pt x="476" y="48"/>
                </a:lnTo>
                <a:lnTo>
                  <a:pt x="476" y="48"/>
                </a:lnTo>
                <a:lnTo>
                  <a:pt x="492" y="42"/>
                </a:lnTo>
                <a:lnTo>
                  <a:pt x="492" y="42"/>
                </a:lnTo>
                <a:lnTo>
                  <a:pt x="504" y="38"/>
                </a:lnTo>
                <a:lnTo>
                  <a:pt x="520" y="34"/>
                </a:lnTo>
                <a:lnTo>
                  <a:pt x="528" y="30"/>
                </a:lnTo>
                <a:lnTo>
                  <a:pt x="534" y="26"/>
                </a:lnTo>
                <a:lnTo>
                  <a:pt x="538" y="22"/>
                </a:lnTo>
                <a:lnTo>
                  <a:pt x="536" y="16"/>
                </a:lnTo>
                <a:lnTo>
                  <a:pt x="536" y="16"/>
                </a:lnTo>
                <a:lnTo>
                  <a:pt x="536" y="14"/>
                </a:lnTo>
                <a:lnTo>
                  <a:pt x="532" y="12"/>
                </a:lnTo>
                <a:lnTo>
                  <a:pt x="524" y="12"/>
                </a:lnTo>
                <a:lnTo>
                  <a:pt x="514" y="14"/>
                </a:lnTo>
                <a:lnTo>
                  <a:pt x="504" y="16"/>
                </a:lnTo>
                <a:lnTo>
                  <a:pt x="466" y="30"/>
                </a:lnTo>
                <a:lnTo>
                  <a:pt x="466" y="30"/>
                </a:lnTo>
                <a:lnTo>
                  <a:pt x="478" y="24"/>
                </a:lnTo>
                <a:lnTo>
                  <a:pt x="490" y="18"/>
                </a:lnTo>
                <a:lnTo>
                  <a:pt x="500" y="10"/>
                </a:lnTo>
                <a:lnTo>
                  <a:pt x="504" y="6"/>
                </a:lnTo>
                <a:lnTo>
                  <a:pt x="504" y="0"/>
                </a:lnTo>
                <a:lnTo>
                  <a:pt x="504" y="0"/>
                </a:lnTo>
                <a:lnTo>
                  <a:pt x="490" y="4"/>
                </a:lnTo>
                <a:lnTo>
                  <a:pt x="474" y="10"/>
                </a:lnTo>
                <a:lnTo>
                  <a:pt x="462" y="16"/>
                </a:lnTo>
                <a:lnTo>
                  <a:pt x="448" y="26"/>
                </a:lnTo>
                <a:lnTo>
                  <a:pt x="448" y="26"/>
                </a:lnTo>
                <a:lnTo>
                  <a:pt x="456" y="16"/>
                </a:lnTo>
                <a:lnTo>
                  <a:pt x="460" y="6"/>
                </a:lnTo>
                <a:lnTo>
                  <a:pt x="460" y="6"/>
                </a:lnTo>
                <a:lnTo>
                  <a:pt x="440" y="20"/>
                </a:lnTo>
                <a:lnTo>
                  <a:pt x="422" y="38"/>
                </a:lnTo>
                <a:lnTo>
                  <a:pt x="406" y="58"/>
                </a:lnTo>
                <a:lnTo>
                  <a:pt x="392" y="80"/>
                </a:lnTo>
                <a:lnTo>
                  <a:pt x="380" y="104"/>
                </a:lnTo>
                <a:lnTo>
                  <a:pt x="368" y="128"/>
                </a:lnTo>
                <a:lnTo>
                  <a:pt x="346" y="180"/>
                </a:lnTo>
                <a:lnTo>
                  <a:pt x="346" y="180"/>
                </a:lnTo>
                <a:lnTo>
                  <a:pt x="318" y="154"/>
                </a:lnTo>
                <a:lnTo>
                  <a:pt x="304" y="144"/>
                </a:lnTo>
                <a:lnTo>
                  <a:pt x="292" y="136"/>
                </a:lnTo>
                <a:lnTo>
                  <a:pt x="292" y="136"/>
                </a:lnTo>
                <a:lnTo>
                  <a:pt x="256" y="116"/>
                </a:lnTo>
                <a:lnTo>
                  <a:pt x="214" y="98"/>
                </a:lnTo>
                <a:lnTo>
                  <a:pt x="166" y="76"/>
                </a:lnTo>
                <a:lnTo>
                  <a:pt x="108" y="54"/>
                </a:lnTo>
                <a:lnTo>
                  <a:pt x="108" y="54"/>
                </a:lnTo>
                <a:lnTo>
                  <a:pt x="108" y="66"/>
                </a:lnTo>
                <a:lnTo>
                  <a:pt x="110" y="76"/>
                </a:lnTo>
                <a:lnTo>
                  <a:pt x="114" y="88"/>
                </a:lnTo>
                <a:lnTo>
                  <a:pt x="120" y="100"/>
                </a:lnTo>
                <a:lnTo>
                  <a:pt x="128" y="112"/>
                </a:lnTo>
                <a:lnTo>
                  <a:pt x="138" y="124"/>
                </a:lnTo>
                <a:lnTo>
                  <a:pt x="152" y="134"/>
                </a:lnTo>
                <a:lnTo>
                  <a:pt x="170" y="144"/>
                </a:lnTo>
                <a:lnTo>
                  <a:pt x="170" y="144"/>
                </a:lnTo>
                <a:lnTo>
                  <a:pt x="160" y="144"/>
                </a:lnTo>
                <a:lnTo>
                  <a:pt x="148" y="146"/>
                </a:lnTo>
                <a:lnTo>
                  <a:pt x="124" y="150"/>
                </a:lnTo>
                <a:lnTo>
                  <a:pt x="124" y="150"/>
                </a:lnTo>
                <a:lnTo>
                  <a:pt x="128" y="162"/>
                </a:lnTo>
                <a:lnTo>
                  <a:pt x="132" y="172"/>
                </a:lnTo>
                <a:lnTo>
                  <a:pt x="138" y="184"/>
                </a:lnTo>
                <a:lnTo>
                  <a:pt x="146" y="194"/>
                </a:lnTo>
                <a:lnTo>
                  <a:pt x="158" y="202"/>
                </a:lnTo>
                <a:lnTo>
                  <a:pt x="170" y="210"/>
                </a:lnTo>
                <a:lnTo>
                  <a:pt x="186" y="216"/>
                </a:lnTo>
                <a:lnTo>
                  <a:pt x="206" y="222"/>
                </a:lnTo>
                <a:lnTo>
                  <a:pt x="206" y="222"/>
                </a:lnTo>
                <a:lnTo>
                  <a:pt x="188" y="224"/>
                </a:lnTo>
                <a:lnTo>
                  <a:pt x="176" y="228"/>
                </a:lnTo>
                <a:lnTo>
                  <a:pt x="166" y="234"/>
                </a:lnTo>
                <a:lnTo>
                  <a:pt x="156" y="242"/>
                </a:lnTo>
                <a:lnTo>
                  <a:pt x="156" y="242"/>
                </a:lnTo>
                <a:lnTo>
                  <a:pt x="160" y="250"/>
                </a:lnTo>
                <a:lnTo>
                  <a:pt x="168" y="258"/>
                </a:lnTo>
                <a:lnTo>
                  <a:pt x="176" y="266"/>
                </a:lnTo>
                <a:lnTo>
                  <a:pt x="186" y="274"/>
                </a:lnTo>
                <a:lnTo>
                  <a:pt x="198" y="280"/>
                </a:lnTo>
                <a:lnTo>
                  <a:pt x="212" y="284"/>
                </a:lnTo>
                <a:lnTo>
                  <a:pt x="226" y="286"/>
                </a:lnTo>
                <a:lnTo>
                  <a:pt x="244" y="284"/>
                </a:lnTo>
                <a:lnTo>
                  <a:pt x="244" y="284"/>
                </a:lnTo>
                <a:lnTo>
                  <a:pt x="236" y="290"/>
                </a:lnTo>
                <a:lnTo>
                  <a:pt x="228" y="294"/>
                </a:lnTo>
                <a:lnTo>
                  <a:pt x="222" y="300"/>
                </a:lnTo>
                <a:lnTo>
                  <a:pt x="218" y="306"/>
                </a:lnTo>
                <a:lnTo>
                  <a:pt x="216" y="310"/>
                </a:lnTo>
                <a:lnTo>
                  <a:pt x="216" y="316"/>
                </a:lnTo>
                <a:lnTo>
                  <a:pt x="216" y="322"/>
                </a:lnTo>
                <a:lnTo>
                  <a:pt x="218" y="326"/>
                </a:lnTo>
                <a:lnTo>
                  <a:pt x="226" y="336"/>
                </a:lnTo>
                <a:lnTo>
                  <a:pt x="236" y="342"/>
                </a:lnTo>
                <a:lnTo>
                  <a:pt x="250" y="346"/>
                </a:lnTo>
                <a:lnTo>
                  <a:pt x="268" y="346"/>
                </a:lnTo>
                <a:lnTo>
                  <a:pt x="268" y="346"/>
                </a:lnTo>
                <a:lnTo>
                  <a:pt x="252" y="360"/>
                </a:lnTo>
                <a:lnTo>
                  <a:pt x="236" y="372"/>
                </a:lnTo>
                <a:lnTo>
                  <a:pt x="220" y="382"/>
                </a:lnTo>
                <a:lnTo>
                  <a:pt x="202" y="390"/>
                </a:lnTo>
                <a:lnTo>
                  <a:pt x="186" y="396"/>
                </a:lnTo>
                <a:lnTo>
                  <a:pt x="168" y="400"/>
                </a:lnTo>
                <a:lnTo>
                  <a:pt x="150" y="404"/>
                </a:lnTo>
                <a:lnTo>
                  <a:pt x="130" y="404"/>
                </a:lnTo>
                <a:lnTo>
                  <a:pt x="112" y="404"/>
                </a:lnTo>
                <a:lnTo>
                  <a:pt x="94" y="400"/>
                </a:lnTo>
                <a:lnTo>
                  <a:pt x="78" y="396"/>
                </a:lnTo>
                <a:lnTo>
                  <a:pt x="60" y="392"/>
                </a:lnTo>
                <a:lnTo>
                  <a:pt x="44" y="384"/>
                </a:lnTo>
                <a:lnTo>
                  <a:pt x="28" y="376"/>
                </a:lnTo>
                <a:lnTo>
                  <a:pt x="14" y="364"/>
                </a:lnTo>
                <a:lnTo>
                  <a:pt x="0" y="354"/>
                </a:lnTo>
                <a:lnTo>
                  <a:pt x="0" y="354"/>
                </a:lnTo>
                <a:lnTo>
                  <a:pt x="18" y="376"/>
                </a:lnTo>
                <a:lnTo>
                  <a:pt x="36" y="396"/>
                </a:lnTo>
                <a:lnTo>
                  <a:pt x="56" y="414"/>
                </a:lnTo>
                <a:lnTo>
                  <a:pt x="76" y="430"/>
                </a:lnTo>
                <a:lnTo>
                  <a:pt x="98" y="444"/>
                </a:lnTo>
                <a:lnTo>
                  <a:pt x="120" y="456"/>
                </a:lnTo>
                <a:lnTo>
                  <a:pt x="144" y="468"/>
                </a:lnTo>
                <a:lnTo>
                  <a:pt x="168" y="476"/>
                </a:lnTo>
                <a:lnTo>
                  <a:pt x="192" y="484"/>
                </a:lnTo>
                <a:lnTo>
                  <a:pt x="216" y="490"/>
                </a:lnTo>
                <a:lnTo>
                  <a:pt x="240" y="494"/>
                </a:lnTo>
                <a:lnTo>
                  <a:pt x="264" y="496"/>
                </a:lnTo>
                <a:lnTo>
                  <a:pt x="290" y="496"/>
                </a:lnTo>
                <a:lnTo>
                  <a:pt x="314" y="496"/>
                </a:lnTo>
                <a:lnTo>
                  <a:pt x="338" y="492"/>
                </a:lnTo>
                <a:lnTo>
                  <a:pt x="364" y="490"/>
                </a:lnTo>
                <a:lnTo>
                  <a:pt x="386" y="484"/>
                </a:lnTo>
                <a:lnTo>
                  <a:pt x="410" y="478"/>
                </a:lnTo>
                <a:lnTo>
                  <a:pt x="434" y="470"/>
                </a:lnTo>
                <a:lnTo>
                  <a:pt x="456" y="460"/>
                </a:lnTo>
                <a:lnTo>
                  <a:pt x="476" y="450"/>
                </a:lnTo>
                <a:lnTo>
                  <a:pt x="498" y="438"/>
                </a:lnTo>
                <a:lnTo>
                  <a:pt x="518" y="424"/>
                </a:lnTo>
                <a:lnTo>
                  <a:pt x="536" y="410"/>
                </a:lnTo>
                <a:lnTo>
                  <a:pt x="554" y="396"/>
                </a:lnTo>
                <a:lnTo>
                  <a:pt x="570" y="380"/>
                </a:lnTo>
                <a:lnTo>
                  <a:pt x="584" y="362"/>
                </a:lnTo>
                <a:lnTo>
                  <a:pt x="598" y="344"/>
                </a:lnTo>
                <a:lnTo>
                  <a:pt x="610" y="324"/>
                </a:lnTo>
                <a:lnTo>
                  <a:pt x="620" y="304"/>
                </a:lnTo>
                <a:lnTo>
                  <a:pt x="628" y="284"/>
                </a:lnTo>
                <a:lnTo>
                  <a:pt x="634" y="262"/>
                </a:lnTo>
                <a:lnTo>
                  <a:pt x="634" y="262"/>
                </a:lnTo>
                <a:lnTo>
                  <a:pt x="650" y="260"/>
                </a:lnTo>
                <a:lnTo>
                  <a:pt x="664" y="258"/>
                </a:lnTo>
                <a:lnTo>
                  <a:pt x="676" y="256"/>
                </a:lnTo>
                <a:lnTo>
                  <a:pt x="688" y="252"/>
                </a:lnTo>
                <a:lnTo>
                  <a:pt x="698" y="246"/>
                </a:lnTo>
                <a:lnTo>
                  <a:pt x="706" y="242"/>
                </a:lnTo>
                <a:lnTo>
                  <a:pt x="720" y="228"/>
                </a:lnTo>
                <a:lnTo>
                  <a:pt x="720" y="228"/>
                </a:lnTo>
                <a:lnTo>
                  <a:pt x="700" y="230"/>
                </a:lnTo>
                <a:lnTo>
                  <a:pt x="678" y="230"/>
                </a:lnTo>
                <a:lnTo>
                  <a:pt x="656" y="226"/>
                </a:lnTo>
                <a:lnTo>
                  <a:pt x="638" y="220"/>
                </a:lnTo>
                <a:lnTo>
                  <a:pt x="638" y="22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4400" dirty="0"/>
          </a:p>
        </p:txBody>
      </p:sp>
      <p:sp>
        <p:nvSpPr>
          <p:cNvPr id="88" name="Oval 87"/>
          <p:cNvSpPr/>
          <p:nvPr/>
        </p:nvSpPr>
        <p:spPr>
          <a:xfrm>
            <a:off x="2581070" y="6091138"/>
            <a:ext cx="571116" cy="5711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89" name="Freeform 626">
            <a:hlinkClick r:id="rId5"/>
          </p:cNvPr>
          <p:cNvSpPr>
            <a:spLocks noEditPoints="1"/>
          </p:cNvSpPr>
          <p:nvPr/>
        </p:nvSpPr>
        <p:spPr bwMode="auto">
          <a:xfrm>
            <a:off x="2719641" y="6229620"/>
            <a:ext cx="293941" cy="294177"/>
          </a:xfrm>
          <a:custGeom>
            <a:avLst/>
            <a:gdLst>
              <a:gd name="T0" fmla="*/ 766 w 2492"/>
              <a:gd name="T1" fmla="*/ 2115 h 2494"/>
              <a:gd name="T2" fmla="*/ 1669 w 2492"/>
              <a:gd name="T3" fmla="*/ 932 h 2494"/>
              <a:gd name="T4" fmla="*/ 1524 w 2492"/>
              <a:gd name="T5" fmla="*/ 957 h 2494"/>
              <a:gd name="T6" fmla="*/ 1402 w 2492"/>
              <a:gd name="T7" fmla="*/ 1045 h 2494"/>
              <a:gd name="T8" fmla="*/ 1362 w 2492"/>
              <a:gd name="T9" fmla="*/ 1094 h 2494"/>
              <a:gd name="T10" fmla="*/ 1349 w 2492"/>
              <a:gd name="T11" fmla="*/ 1104 h 2494"/>
              <a:gd name="T12" fmla="*/ 1344 w 2492"/>
              <a:gd name="T13" fmla="*/ 1005 h 2494"/>
              <a:gd name="T14" fmla="*/ 953 w 2492"/>
              <a:gd name="T15" fmla="*/ 2115 h 2494"/>
              <a:gd name="T16" fmla="*/ 1346 w 2492"/>
              <a:gd name="T17" fmla="*/ 2050 h 2494"/>
              <a:gd name="T18" fmla="*/ 1351 w 2492"/>
              <a:gd name="T19" fmla="*/ 1442 h 2494"/>
              <a:gd name="T20" fmla="*/ 1381 w 2492"/>
              <a:gd name="T21" fmla="*/ 1333 h 2494"/>
              <a:gd name="T22" fmla="*/ 1451 w 2492"/>
              <a:gd name="T23" fmla="*/ 1255 h 2494"/>
              <a:gd name="T24" fmla="*/ 1551 w 2492"/>
              <a:gd name="T25" fmla="*/ 1232 h 2494"/>
              <a:gd name="T26" fmla="*/ 1648 w 2492"/>
              <a:gd name="T27" fmla="*/ 1264 h 2494"/>
              <a:gd name="T28" fmla="*/ 1704 w 2492"/>
              <a:gd name="T29" fmla="*/ 1353 h 2494"/>
              <a:gd name="T30" fmla="*/ 1719 w 2492"/>
              <a:gd name="T31" fmla="*/ 1516 h 2494"/>
              <a:gd name="T32" fmla="*/ 2110 w 2492"/>
              <a:gd name="T33" fmla="*/ 2115 h 2494"/>
              <a:gd name="T34" fmla="*/ 2113 w 2492"/>
              <a:gd name="T35" fmla="*/ 1761 h 2494"/>
              <a:gd name="T36" fmla="*/ 2099 w 2492"/>
              <a:gd name="T37" fmla="*/ 1312 h 2494"/>
              <a:gd name="T38" fmla="*/ 2052 w 2492"/>
              <a:gd name="T39" fmla="*/ 1147 h 2494"/>
              <a:gd name="T40" fmla="*/ 1963 w 2492"/>
              <a:gd name="T41" fmla="*/ 1029 h 2494"/>
              <a:gd name="T42" fmla="*/ 1829 w 2492"/>
              <a:gd name="T43" fmla="*/ 956 h 2494"/>
              <a:gd name="T44" fmla="*/ 1669 w 2492"/>
              <a:gd name="T45" fmla="*/ 932 h 2494"/>
              <a:gd name="T46" fmla="*/ 483 w 2492"/>
              <a:gd name="T47" fmla="*/ 426 h 2494"/>
              <a:gd name="T48" fmla="*/ 391 w 2492"/>
              <a:gd name="T49" fmla="*/ 496 h 2494"/>
              <a:gd name="T50" fmla="*/ 356 w 2492"/>
              <a:gd name="T51" fmla="*/ 610 h 2494"/>
              <a:gd name="T52" fmla="*/ 391 w 2492"/>
              <a:gd name="T53" fmla="*/ 722 h 2494"/>
              <a:gd name="T54" fmla="*/ 481 w 2492"/>
              <a:gd name="T55" fmla="*/ 792 h 2494"/>
              <a:gd name="T56" fmla="*/ 610 w 2492"/>
              <a:gd name="T57" fmla="*/ 803 h 2494"/>
              <a:gd name="T58" fmla="*/ 718 w 2492"/>
              <a:gd name="T59" fmla="*/ 752 h 2494"/>
              <a:gd name="T60" fmla="*/ 775 w 2492"/>
              <a:gd name="T61" fmla="*/ 652 h 2494"/>
              <a:gd name="T62" fmla="*/ 764 w 2492"/>
              <a:gd name="T63" fmla="*/ 531 h 2494"/>
              <a:gd name="T64" fmla="*/ 690 w 2492"/>
              <a:gd name="T65" fmla="*/ 443 h 2494"/>
              <a:gd name="T66" fmla="*/ 569 w 2492"/>
              <a:gd name="T67" fmla="*/ 412 h 2494"/>
              <a:gd name="T68" fmla="*/ 2071 w 2492"/>
              <a:gd name="T69" fmla="*/ 3 h 2494"/>
              <a:gd name="T70" fmla="*/ 2144 w 2492"/>
              <a:gd name="T71" fmla="*/ 20 h 2494"/>
              <a:gd name="T72" fmla="*/ 2296 w 2492"/>
              <a:gd name="T73" fmla="*/ 90 h 2494"/>
              <a:gd name="T74" fmla="*/ 2409 w 2492"/>
              <a:gd name="T75" fmla="*/ 211 h 2494"/>
              <a:gd name="T76" fmla="*/ 2468 w 2492"/>
              <a:gd name="T77" fmla="*/ 345 h 2494"/>
              <a:gd name="T78" fmla="*/ 2492 w 2492"/>
              <a:gd name="T79" fmla="*/ 2064 h 2494"/>
              <a:gd name="T80" fmla="*/ 2482 w 2492"/>
              <a:gd name="T81" fmla="*/ 2087 h 2494"/>
              <a:gd name="T82" fmla="*/ 2430 w 2492"/>
              <a:gd name="T83" fmla="*/ 2252 h 2494"/>
              <a:gd name="T84" fmla="*/ 2326 w 2492"/>
              <a:gd name="T85" fmla="*/ 2379 h 2494"/>
              <a:gd name="T86" fmla="*/ 2188 w 2492"/>
              <a:gd name="T87" fmla="*/ 2457 h 2494"/>
              <a:gd name="T88" fmla="*/ 2063 w 2492"/>
              <a:gd name="T89" fmla="*/ 2494 h 2494"/>
              <a:gd name="T90" fmla="*/ 413 w 2492"/>
              <a:gd name="T91" fmla="*/ 2488 h 2494"/>
              <a:gd name="T92" fmla="*/ 292 w 2492"/>
              <a:gd name="T93" fmla="*/ 2456 h 2494"/>
              <a:gd name="T94" fmla="*/ 153 w 2492"/>
              <a:gd name="T95" fmla="*/ 2368 h 2494"/>
              <a:gd name="T96" fmla="*/ 52 w 2492"/>
              <a:gd name="T97" fmla="*/ 2230 h 2494"/>
              <a:gd name="T98" fmla="*/ 11 w 2492"/>
              <a:gd name="T99" fmla="*/ 2107 h 2494"/>
              <a:gd name="T100" fmla="*/ 3 w 2492"/>
              <a:gd name="T101" fmla="*/ 421 h 2494"/>
              <a:gd name="T102" fmla="*/ 19 w 2492"/>
              <a:gd name="T103" fmla="*/ 348 h 2494"/>
              <a:gd name="T104" fmla="*/ 89 w 2492"/>
              <a:gd name="T105" fmla="*/ 195 h 2494"/>
              <a:gd name="T106" fmla="*/ 211 w 2492"/>
              <a:gd name="T107" fmla="*/ 81 h 2494"/>
              <a:gd name="T108" fmla="*/ 345 w 2492"/>
              <a:gd name="T109" fmla="*/ 23 h 24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492" h="2494">
                <a:moveTo>
                  <a:pt x="383" y="959"/>
                </a:moveTo>
                <a:lnTo>
                  <a:pt x="383" y="2115"/>
                </a:lnTo>
                <a:lnTo>
                  <a:pt x="766" y="2115"/>
                </a:lnTo>
                <a:lnTo>
                  <a:pt x="766" y="959"/>
                </a:lnTo>
                <a:lnTo>
                  <a:pt x="383" y="959"/>
                </a:lnTo>
                <a:close/>
                <a:moveTo>
                  <a:pt x="1669" y="932"/>
                </a:moveTo>
                <a:lnTo>
                  <a:pt x="1619" y="935"/>
                </a:lnTo>
                <a:lnTo>
                  <a:pt x="1570" y="943"/>
                </a:lnTo>
                <a:lnTo>
                  <a:pt x="1524" y="957"/>
                </a:lnTo>
                <a:lnTo>
                  <a:pt x="1481" y="980"/>
                </a:lnTo>
                <a:lnTo>
                  <a:pt x="1440" y="1008"/>
                </a:lnTo>
                <a:lnTo>
                  <a:pt x="1402" y="1045"/>
                </a:lnTo>
                <a:lnTo>
                  <a:pt x="1367" y="1089"/>
                </a:lnTo>
                <a:lnTo>
                  <a:pt x="1363" y="1091"/>
                </a:lnTo>
                <a:lnTo>
                  <a:pt x="1362" y="1094"/>
                </a:lnTo>
                <a:lnTo>
                  <a:pt x="1359" y="1096"/>
                </a:lnTo>
                <a:lnTo>
                  <a:pt x="1355" y="1100"/>
                </a:lnTo>
                <a:lnTo>
                  <a:pt x="1349" y="1104"/>
                </a:lnTo>
                <a:lnTo>
                  <a:pt x="1344" y="1110"/>
                </a:lnTo>
                <a:lnTo>
                  <a:pt x="1344" y="1056"/>
                </a:lnTo>
                <a:lnTo>
                  <a:pt x="1344" y="1005"/>
                </a:lnTo>
                <a:lnTo>
                  <a:pt x="1344" y="959"/>
                </a:lnTo>
                <a:lnTo>
                  <a:pt x="953" y="959"/>
                </a:lnTo>
                <a:lnTo>
                  <a:pt x="953" y="2115"/>
                </a:lnTo>
                <a:lnTo>
                  <a:pt x="1346" y="2115"/>
                </a:lnTo>
                <a:lnTo>
                  <a:pt x="1346" y="2080"/>
                </a:lnTo>
                <a:lnTo>
                  <a:pt x="1346" y="2050"/>
                </a:lnTo>
                <a:lnTo>
                  <a:pt x="1346" y="1765"/>
                </a:lnTo>
                <a:lnTo>
                  <a:pt x="1348" y="1481"/>
                </a:lnTo>
                <a:lnTo>
                  <a:pt x="1351" y="1442"/>
                </a:lnTo>
                <a:lnTo>
                  <a:pt x="1357" y="1404"/>
                </a:lnTo>
                <a:lnTo>
                  <a:pt x="1367" y="1368"/>
                </a:lnTo>
                <a:lnTo>
                  <a:pt x="1381" y="1333"/>
                </a:lnTo>
                <a:lnTo>
                  <a:pt x="1400" y="1301"/>
                </a:lnTo>
                <a:lnTo>
                  <a:pt x="1424" y="1275"/>
                </a:lnTo>
                <a:lnTo>
                  <a:pt x="1451" y="1255"/>
                </a:lnTo>
                <a:lnTo>
                  <a:pt x="1481" y="1242"/>
                </a:lnTo>
                <a:lnTo>
                  <a:pt x="1514" y="1234"/>
                </a:lnTo>
                <a:lnTo>
                  <a:pt x="1551" y="1232"/>
                </a:lnTo>
                <a:lnTo>
                  <a:pt x="1589" y="1237"/>
                </a:lnTo>
                <a:lnTo>
                  <a:pt x="1621" y="1247"/>
                </a:lnTo>
                <a:lnTo>
                  <a:pt x="1648" y="1264"/>
                </a:lnTo>
                <a:lnTo>
                  <a:pt x="1672" y="1288"/>
                </a:lnTo>
                <a:lnTo>
                  <a:pt x="1689" y="1317"/>
                </a:lnTo>
                <a:lnTo>
                  <a:pt x="1704" y="1353"/>
                </a:lnTo>
                <a:lnTo>
                  <a:pt x="1711" y="1395"/>
                </a:lnTo>
                <a:lnTo>
                  <a:pt x="1718" y="1455"/>
                </a:lnTo>
                <a:lnTo>
                  <a:pt x="1719" y="1516"/>
                </a:lnTo>
                <a:lnTo>
                  <a:pt x="1721" y="2061"/>
                </a:lnTo>
                <a:lnTo>
                  <a:pt x="1721" y="2115"/>
                </a:lnTo>
                <a:lnTo>
                  <a:pt x="2110" y="2115"/>
                </a:lnTo>
                <a:lnTo>
                  <a:pt x="2112" y="2096"/>
                </a:lnTo>
                <a:lnTo>
                  <a:pt x="2112" y="2079"/>
                </a:lnTo>
                <a:lnTo>
                  <a:pt x="2113" y="1761"/>
                </a:lnTo>
                <a:lnTo>
                  <a:pt x="2112" y="1441"/>
                </a:lnTo>
                <a:lnTo>
                  <a:pt x="2109" y="1377"/>
                </a:lnTo>
                <a:lnTo>
                  <a:pt x="2099" y="1312"/>
                </a:lnTo>
                <a:lnTo>
                  <a:pt x="2086" y="1250"/>
                </a:lnTo>
                <a:lnTo>
                  <a:pt x="2072" y="1196"/>
                </a:lnTo>
                <a:lnTo>
                  <a:pt x="2052" y="1147"/>
                </a:lnTo>
                <a:lnTo>
                  <a:pt x="2026" y="1102"/>
                </a:lnTo>
                <a:lnTo>
                  <a:pt x="1996" y="1062"/>
                </a:lnTo>
                <a:lnTo>
                  <a:pt x="1963" y="1029"/>
                </a:lnTo>
                <a:lnTo>
                  <a:pt x="1923" y="999"/>
                </a:lnTo>
                <a:lnTo>
                  <a:pt x="1878" y="975"/>
                </a:lnTo>
                <a:lnTo>
                  <a:pt x="1829" y="956"/>
                </a:lnTo>
                <a:lnTo>
                  <a:pt x="1773" y="943"/>
                </a:lnTo>
                <a:lnTo>
                  <a:pt x="1721" y="935"/>
                </a:lnTo>
                <a:lnTo>
                  <a:pt x="1669" y="932"/>
                </a:lnTo>
                <a:close/>
                <a:moveTo>
                  <a:pt x="569" y="412"/>
                </a:moveTo>
                <a:lnTo>
                  <a:pt x="524" y="415"/>
                </a:lnTo>
                <a:lnTo>
                  <a:pt x="483" y="426"/>
                </a:lnTo>
                <a:lnTo>
                  <a:pt x="447" y="443"/>
                </a:lnTo>
                <a:lnTo>
                  <a:pt x="416" y="467"/>
                </a:lnTo>
                <a:lnTo>
                  <a:pt x="391" y="496"/>
                </a:lnTo>
                <a:lnTo>
                  <a:pt x="372" y="531"/>
                </a:lnTo>
                <a:lnTo>
                  <a:pt x="361" y="569"/>
                </a:lnTo>
                <a:lnTo>
                  <a:pt x="356" y="610"/>
                </a:lnTo>
                <a:lnTo>
                  <a:pt x="361" y="652"/>
                </a:lnTo>
                <a:lnTo>
                  <a:pt x="372" y="688"/>
                </a:lnTo>
                <a:lnTo>
                  <a:pt x="391" y="722"/>
                </a:lnTo>
                <a:lnTo>
                  <a:pt x="415" y="750"/>
                </a:lnTo>
                <a:lnTo>
                  <a:pt x="447" y="774"/>
                </a:lnTo>
                <a:lnTo>
                  <a:pt x="481" y="792"/>
                </a:lnTo>
                <a:lnTo>
                  <a:pt x="521" y="803"/>
                </a:lnTo>
                <a:lnTo>
                  <a:pt x="566" y="808"/>
                </a:lnTo>
                <a:lnTo>
                  <a:pt x="610" y="803"/>
                </a:lnTo>
                <a:lnTo>
                  <a:pt x="652" y="793"/>
                </a:lnTo>
                <a:lnTo>
                  <a:pt x="688" y="776"/>
                </a:lnTo>
                <a:lnTo>
                  <a:pt x="718" y="752"/>
                </a:lnTo>
                <a:lnTo>
                  <a:pt x="745" y="723"/>
                </a:lnTo>
                <a:lnTo>
                  <a:pt x="764" y="690"/>
                </a:lnTo>
                <a:lnTo>
                  <a:pt x="775" y="652"/>
                </a:lnTo>
                <a:lnTo>
                  <a:pt x="780" y="610"/>
                </a:lnTo>
                <a:lnTo>
                  <a:pt x="775" y="569"/>
                </a:lnTo>
                <a:lnTo>
                  <a:pt x="764" y="531"/>
                </a:lnTo>
                <a:lnTo>
                  <a:pt x="745" y="496"/>
                </a:lnTo>
                <a:lnTo>
                  <a:pt x="721" y="467"/>
                </a:lnTo>
                <a:lnTo>
                  <a:pt x="690" y="443"/>
                </a:lnTo>
                <a:lnTo>
                  <a:pt x="653" y="426"/>
                </a:lnTo>
                <a:lnTo>
                  <a:pt x="613" y="415"/>
                </a:lnTo>
                <a:lnTo>
                  <a:pt x="569" y="412"/>
                </a:lnTo>
                <a:close/>
                <a:moveTo>
                  <a:pt x="427" y="0"/>
                </a:moveTo>
                <a:lnTo>
                  <a:pt x="2063" y="0"/>
                </a:lnTo>
                <a:lnTo>
                  <a:pt x="2071" y="3"/>
                </a:lnTo>
                <a:lnTo>
                  <a:pt x="2077" y="6"/>
                </a:lnTo>
                <a:lnTo>
                  <a:pt x="2085" y="9"/>
                </a:lnTo>
                <a:lnTo>
                  <a:pt x="2144" y="20"/>
                </a:lnTo>
                <a:lnTo>
                  <a:pt x="2199" y="38"/>
                </a:lnTo>
                <a:lnTo>
                  <a:pt x="2250" y="60"/>
                </a:lnTo>
                <a:lnTo>
                  <a:pt x="2296" y="90"/>
                </a:lnTo>
                <a:lnTo>
                  <a:pt x="2338" y="125"/>
                </a:lnTo>
                <a:lnTo>
                  <a:pt x="2376" y="165"/>
                </a:lnTo>
                <a:lnTo>
                  <a:pt x="2409" y="211"/>
                </a:lnTo>
                <a:lnTo>
                  <a:pt x="2439" y="264"/>
                </a:lnTo>
                <a:lnTo>
                  <a:pt x="2455" y="303"/>
                </a:lnTo>
                <a:lnTo>
                  <a:pt x="2468" y="345"/>
                </a:lnTo>
                <a:lnTo>
                  <a:pt x="2479" y="386"/>
                </a:lnTo>
                <a:lnTo>
                  <a:pt x="2492" y="429"/>
                </a:lnTo>
                <a:lnTo>
                  <a:pt x="2492" y="2064"/>
                </a:lnTo>
                <a:lnTo>
                  <a:pt x="2487" y="2072"/>
                </a:lnTo>
                <a:lnTo>
                  <a:pt x="2485" y="2080"/>
                </a:lnTo>
                <a:lnTo>
                  <a:pt x="2482" y="2087"/>
                </a:lnTo>
                <a:lnTo>
                  <a:pt x="2471" y="2146"/>
                </a:lnTo>
                <a:lnTo>
                  <a:pt x="2454" y="2201"/>
                </a:lnTo>
                <a:lnTo>
                  <a:pt x="2430" y="2252"/>
                </a:lnTo>
                <a:lnTo>
                  <a:pt x="2401" y="2298"/>
                </a:lnTo>
                <a:lnTo>
                  <a:pt x="2366" y="2341"/>
                </a:lnTo>
                <a:lnTo>
                  <a:pt x="2326" y="2379"/>
                </a:lnTo>
                <a:lnTo>
                  <a:pt x="2279" y="2413"/>
                </a:lnTo>
                <a:lnTo>
                  <a:pt x="2228" y="2442"/>
                </a:lnTo>
                <a:lnTo>
                  <a:pt x="2188" y="2457"/>
                </a:lnTo>
                <a:lnTo>
                  <a:pt x="2147" y="2470"/>
                </a:lnTo>
                <a:lnTo>
                  <a:pt x="2104" y="2481"/>
                </a:lnTo>
                <a:lnTo>
                  <a:pt x="2063" y="2494"/>
                </a:lnTo>
                <a:lnTo>
                  <a:pt x="427" y="2494"/>
                </a:lnTo>
                <a:lnTo>
                  <a:pt x="421" y="2491"/>
                </a:lnTo>
                <a:lnTo>
                  <a:pt x="413" y="2488"/>
                </a:lnTo>
                <a:lnTo>
                  <a:pt x="405" y="2486"/>
                </a:lnTo>
                <a:lnTo>
                  <a:pt x="346" y="2473"/>
                </a:lnTo>
                <a:lnTo>
                  <a:pt x="292" y="2456"/>
                </a:lnTo>
                <a:lnTo>
                  <a:pt x="242" y="2434"/>
                </a:lnTo>
                <a:lnTo>
                  <a:pt x="195" y="2403"/>
                </a:lnTo>
                <a:lnTo>
                  <a:pt x="153" y="2368"/>
                </a:lnTo>
                <a:lnTo>
                  <a:pt x="114" y="2329"/>
                </a:lnTo>
                <a:lnTo>
                  <a:pt x="81" y="2282"/>
                </a:lnTo>
                <a:lnTo>
                  <a:pt x="52" y="2230"/>
                </a:lnTo>
                <a:lnTo>
                  <a:pt x="35" y="2190"/>
                </a:lnTo>
                <a:lnTo>
                  <a:pt x="22" y="2149"/>
                </a:lnTo>
                <a:lnTo>
                  <a:pt x="11" y="2107"/>
                </a:lnTo>
                <a:lnTo>
                  <a:pt x="0" y="2064"/>
                </a:lnTo>
                <a:lnTo>
                  <a:pt x="0" y="429"/>
                </a:lnTo>
                <a:lnTo>
                  <a:pt x="3" y="421"/>
                </a:lnTo>
                <a:lnTo>
                  <a:pt x="6" y="413"/>
                </a:lnTo>
                <a:lnTo>
                  <a:pt x="8" y="407"/>
                </a:lnTo>
                <a:lnTo>
                  <a:pt x="19" y="348"/>
                </a:lnTo>
                <a:lnTo>
                  <a:pt x="37" y="292"/>
                </a:lnTo>
                <a:lnTo>
                  <a:pt x="60" y="241"/>
                </a:lnTo>
                <a:lnTo>
                  <a:pt x="89" y="195"/>
                </a:lnTo>
                <a:lnTo>
                  <a:pt x="124" y="152"/>
                </a:lnTo>
                <a:lnTo>
                  <a:pt x="165" y="114"/>
                </a:lnTo>
                <a:lnTo>
                  <a:pt x="211" y="81"/>
                </a:lnTo>
                <a:lnTo>
                  <a:pt x="264" y="52"/>
                </a:lnTo>
                <a:lnTo>
                  <a:pt x="304" y="36"/>
                </a:lnTo>
                <a:lnTo>
                  <a:pt x="345" y="23"/>
                </a:lnTo>
                <a:lnTo>
                  <a:pt x="386" y="12"/>
                </a:lnTo>
                <a:lnTo>
                  <a:pt x="427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4400" dirty="0"/>
          </a:p>
        </p:txBody>
      </p:sp>
      <p:sp>
        <p:nvSpPr>
          <p:cNvPr id="86" name="Oval 85"/>
          <p:cNvSpPr/>
          <p:nvPr/>
        </p:nvSpPr>
        <p:spPr>
          <a:xfrm>
            <a:off x="1843768" y="6091135"/>
            <a:ext cx="571116" cy="5711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87" name="Freeform 86">
            <a:hlinkClick r:id="rId6"/>
          </p:cNvPr>
          <p:cNvSpPr>
            <a:spLocks noEditPoints="1"/>
          </p:cNvSpPr>
          <p:nvPr/>
        </p:nvSpPr>
        <p:spPr bwMode="auto">
          <a:xfrm>
            <a:off x="1987503" y="6232755"/>
            <a:ext cx="283658" cy="287874"/>
          </a:xfrm>
          <a:custGeom>
            <a:avLst/>
            <a:gdLst>
              <a:gd name="T0" fmla="*/ 898 w 3629"/>
              <a:gd name="T1" fmla="*/ 2249 h 3684"/>
              <a:gd name="T2" fmla="*/ 767 w 3629"/>
              <a:gd name="T3" fmla="*/ 2423 h 3684"/>
              <a:gd name="T4" fmla="*/ 784 w 3629"/>
              <a:gd name="T5" fmla="*/ 2649 h 3684"/>
              <a:gd name="T6" fmla="*/ 936 w 3629"/>
              <a:gd name="T7" fmla="*/ 2802 h 3684"/>
              <a:gd name="T8" fmla="*/ 2596 w 3629"/>
              <a:gd name="T9" fmla="*/ 2828 h 3684"/>
              <a:gd name="T10" fmla="*/ 2787 w 3629"/>
              <a:gd name="T11" fmla="*/ 2722 h 3684"/>
              <a:gd name="T12" fmla="*/ 2865 w 3629"/>
              <a:gd name="T13" fmla="*/ 2515 h 3684"/>
              <a:gd name="T14" fmla="*/ 2787 w 3629"/>
              <a:gd name="T15" fmla="*/ 2307 h 3684"/>
              <a:gd name="T16" fmla="*/ 2596 w 3629"/>
              <a:gd name="T17" fmla="*/ 2201 h 3684"/>
              <a:gd name="T18" fmla="*/ 1112 w 3629"/>
              <a:gd name="T19" fmla="*/ 750 h 3684"/>
              <a:gd name="T20" fmla="*/ 918 w 3629"/>
              <a:gd name="T21" fmla="*/ 853 h 3684"/>
              <a:gd name="T22" fmla="*/ 838 w 3629"/>
              <a:gd name="T23" fmla="*/ 1059 h 3684"/>
              <a:gd name="T24" fmla="*/ 913 w 3629"/>
              <a:gd name="T25" fmla="*/ 1268 h 3684"/>
              <a:gd name="T26" fmla="*/ 1102 w 3629"/>
              <a:gd name="T27" fmla="*/ 1377 h 3684"/>
              <a:gd name="T28" fmla="*/ 1208 w 3629"/>
              <a:gd name="T29" fmla="*/ 1380 h 3684"/>
              <a:gd name="T30" fmla="*/ 1401 w 3629"/>
              <a:gd name="T31" fmla="*/ 1380 h 3684"/>
              <a:gd name="T32" fmla="*/ 1640 w 3629"/>
              <a:gd name="T33" fmla="*/ 1380 h 3684"/>
              <a:gd name="T34" fmla="*/ 1833 w 3629"/>
              <a:gd name="T35" fmla="*/ 1380 h 3684"/>
              <a:gd name="T36" fmla="*/ 1935 w 3629"/>
              <a:gd name="T37" fmla="*/ 1378 h 3684"/>
              <a:gd name="T38" fmla="*/ 2115 w 3629"/>
              <a:gd name="T39" fmla="*/ 1295 h 3684"/>
              <a:gd name="T40" fmla="*/ 2205 w 3629"/>
              <a:gd name="T41" fmla="*/ 1123 h 3684"/>
              <a:gd name="T42" fmla="*/ 2168 w 3629"/>
              <a:gd name="T43" fmla="*/ 917 h 3684"/>
              <a:gd name="T44" fmla="*/ 2021 w 3629"/>
              <a:gd name="T45" fmla="*/ 775 h 3684"/>
              <a:gd name="T46" fmla="*/ 1954 w 3629"/>
              <a:gd name="T47" fmla="*/ 0 h 3684"/>
              <a:gd name="T48" fmla="*/ 2281 w 3629"/>
              <a:gd name="T49" fmla="*/ 54 h 3684"/>
              <a:gd name="T50" fmla="*/ 2608 w 3629"/>
              <a:gd name="T51" fmla="*/ 232 h 3684"/>
              <a:gd name="T52" fmla="*/ 2834 w 3629"/>
              <a:gd name="T53" fmla="*/ 513 h 3684"/>
              <a:gd name="T54" fmla="*/ 2936 w 3629"/>
              <a:gd name="T55" fmla="*/ 880 h 3684"/>
              <a:gd name="T56" fmla="*/ 2938 w 3629"/>
              <a:gd name="T57" fmla="*/ 1273 h 3684"/>
              <a:gd name="T58" fmla="*/ 3050 w 3629"/>
              <a:gd name="T59" fmla="*/ 1427 h 3684"/>
              <a:gd name="T60" fmla="*/ 3285 w 3629"/>
              <a:gd name="T61" fmla="*/ 1490 h 3684"/>
              <a:gd name="T62" fmla="*/ 3490 w 3629"/>
              <a:gd name="T63" fmla="*/ 1652 h 3684"/>
              <a:gd name="T64" fmla="*/ 3603 w 3629"/>
              <a:gd name="T65" fmla="*/ 1910 h 3684"/>
              <a:gd name="T66" fmla="*/ 3627 w 3629"/>
              <a:gd name="T67" fmla="*/ 2225 h 3684"/>
              <a:gd name="T68" fmla="*/ 3628 w 3629"/>
              <a:gd name="T69" fmla="*/ 2393 h 3684"/>
              <a:gd name="T70" fmla="*/ 3629 w 3629"/>
              <a:gd name="T71" fmla="*/ 2493 h 3684"/>
              <a:gd name="T72" fmla="*/ 3583 w 3629"/>
              <a:gd name="T73" fmla="*/ 2861 h 3684"/>
              <a:gd name="T74" fmla="*/ 3414 w 3629"/>
              <a:gd name="T75" fmla="*/ 3236 h 3684"/>
              <a:gd name="T76" fmla="*/ 3129 w 3629"/>
              <a:gd name="T77" fmla="*/ 3508 h 3684"/>
              <a:gd name="T78" fmla="*/ 2749 w 3629"/>
              <a:gd name="T79" fmla="*/ 3657 h 3684"/>
              <a:gd name="T80" fmla="*/ 1134 w 3629"/>
              <a:gd name="T81" fmla="*/ 3684 h 3684"/>
              <a:gd name="T82" fmla="*/ 705 w 3629"/>
              <a:gd name="T83" fmla="*/ 3629 h 3684"/>
              <a:gd name="T84" fmla="*/ 370 w 3629"/>
              <a:gd name="T85" fmla="*/ 3462 h 3684"/>
              <a:gd name="T86" fmla="*/ 138 w 3629"/>
              <a:gd name="T87" fmla="*/ 3191 h 3684"/>
              <a:gd name="T88" fmla="*/ 24 w 3629"/>
              <a:gd name="T89" fmla="*/ 2830 h 3684"/>
              <a:gd name="T90" fmla="*/ 0 w 3629"/>
              <a:gd name="T91" fmla="*/ 2426 h 3684"/>
              <a:gd name="T92" fmla="*/ 28 w 3629"/>
              <a:gd name="T93" fmla="*/ 780 h 3684"/>
              <a:gd name="T94" fmla="*/ 131 w 3629"/>
              <a:gd name="T95" fmla="*/ 512 h 3684"/>
              <a:gd name="T96" fmla="*/ 262 w 3629"/>
              <a:gd name="T97" fmla="*/ 328 h 3684"/>
              <a:gd name="T98" fmla="*/ 524 w 3629"/>
              <a:gd name="T99" fmla="*/ 122 h 3684"/>
              <a:gd name="T100" fmla="*/ 902 w 3629"/>
              <a:gd name="T101" fmla="*/ 11 h 3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629" h="3684">
                <a:moveTo>
                  <a:pt x="1070" y="2198"/>
                </a:moveTo>
                <a:lnTo>
                  <a:pt x="1024" y="2201"/>
                </a:lnTo>
                <a:lnTo>
                  <a:pt x="978" y="2212"/>
                </a:lnTo>
                <a:lnTo>
                  <a:pt x="936" y="2228"/>
                </a:lnTo>
                <a:lnTo>
                  <a:pt x="898" y="2249"/>
                </a:lnTo>
                <a:lnTo>
                  <a:pt x="863" y="2275"/>
                </a:lnTo>
                <a:lnTo>
                  <a:pt x="831" y="2307"/>
                </a:lnTo>
                <a:lnTo>
                  <a:pt x="805" y="2342"/>
                </a:lnTo>
                <a:lnTo>
                  <a:pt x="784" y="2381"/>
                </a:lnTo>
                <a:lnTo>
                  <a:pt x="767" y="2423"/>
                </a:lnTo>
                <a:lnTo>
                  <a:pt x="758" y="2468"/>
                </a:lnTo>
                <a:lnTo>
                  <a:pt x="754" y="2515"/>
                </a:lnTo>
                <a:lnTo>
                  <a:pt x="758" y="2561"/>
                </a:lnTo>
                <a:lnTo>
                  <a:pt x="767" y="2607"/>
                </a:lnTo>
                <a:lnTo>
                  <a:pt x="784" y="2649"/>
                </a:lnTo>
                <a:lnTo>
                  <a:pt x="805" y="2687"/>
                </a:lnTo>
                <a:lnTo>
                  <a:pt x="831" y="2722"/>
                </a:lnTo>
                <a:lnTo>
                  <a:pt x="863" y="2754"/>
                </a:lnTo>
                <a:lnTo>
                  <a:pt x="898" y="2780"/>
                </a:lnTo>
                <a:lnTo>
                  <a:pt x="936" y="2802"/>
                </a:lnTo>
                <a:lnTo>
                  <a:pt x="978" y="2818"/>
                </a:lnTo>
                <a:lnTo>
                  <a:pt x="1024" y="2828"/>
                </a:lnTo>
                <a:lnTo>
                  <a:pt x="1070" y="2831"/>
                </a:lnTo>
                <a:lnTo>
                  <a:pt x="2549" y="2831"/>
                </a:lnTo>
                <a:lnTo>
                  <a:pt x="2596" y="2828"/>
                </a:lnTo>
                <a:lnTo>
                  <a:pt x="2640" y="2818"/>
                </a:lnTo>
                <a:lnTo>
                  <a:pt x="2681" y="2802"/>
                </a:lnTo>
                <a:lnTo>
                  <a:pt x="2721" y="2780"/>
                </a:lnTo>
                <a:lnTo>
                  <a:pt x="2756" y="2754"/>
                </a:lnTo>
                <a:lnTo>
                  <a:pt x="2787" y="2722"/>
                </a:lnTo>
                <a:lnTo>
                  <a:pt x="2814" y="2687"/>
                </a:lnTo>
                <a:lnTo>
                  <a:pt x="2835" y="2649"/>
                </a:lnTo>
                <a:lnTo>
                  <a:pt x="2851" y="2607"/>
                </a:lnTo>
                <a:lnTo>
                  <a:pt x="2861" y="2561"/>
                </a:lnTo>
                <a:lnTo>
                  <a:pt x="2865" y="2515"/>
                </a:lnTo>
                <a:lnTo>
                  <a:pt x="2861" y="2468"/>
                </a:lnTo>
                <a:lnTo>
                  <a:pt x="2851" y="2423"/>
                </a:lnTo>
                <a:lnTo>
                  <a:pt x="2835" y="2381"/>
                </a:lnTo>
                <a:lnTo>
                  <a:pt x="2814" y="2342"/>
                </a:lnTo>
                <a:lnTo>
                  <a:pt x="2787" y="2307"/>
                </a:lnTo>
                <a:lnTo>
                  <a:pt x="2756" y="2275"/>
                </a:lnTo>
                <a:lnTo>
                  <a:pt x="2721" y="2249"/>
                </a:lnTo>
                <a:lnTo>
                  <a:pt x="2681" y="2228"/>
                </a:lnTo>
                <a:lnTo>
                  <a:pt x="2640" y="2212"/>
                </a:lnTo>
                <a:lnTo>
                  <a:pt x="2596" y="2201"/>
                </a:lnTo>
                <a:lnTo>
                  <a:pt x="2549" y="2198"/>
                </a:lnTo>
                <a:lnTo>
                  <a:pt x="1070" y="2198"/>
                </a:lnTo>
                <a:close/>
                <a:moveTo>
                  <a:pt x="1898" y="746"/>
                </a:moveTo>
                <a:lnTo>
                  <a:pt x="1158" y="747"/>
                </a:lnTo>
                <a:lnTo>
                  <a:pt x="1112" y="750"/>
                </a:lnTo>
                <a:lnTo>
                  <a:pt x="1068" y="759"/>
                </a:lnTo>
                <a:lnTo>
                  <a:pt x="1025" y="775"/>
                </a:lnTo>
                <a:lnTo>
                  <a:pt x="986" y="796"/>
                </a:lnTo>
                <a:lnTo>
                  <a:pt x="950" y="822"/>
                </a:lnTo>
                <a:lnTo>
                  <a:pt x="918" y="853"/>
                </a:lnTo>
                <a:lnTo>
                  <a:pt x="891" y="888"/>
                </a:lnTo>
                <a:lnTo>
                  <a:pt x="870" y="926"/>
                </a:lnTo>
                <a:lnTo>
                  <a:pt x="853" y="967"/>
                </a:lnTo>
                <a:lnTo>
                  <a:pt x="843" y="1012"/>
                </a:lnTo>
                <a:lnTo>
                  <a:pt x="838" y="1059"/>
                </a:lnTo>
                <a:lnTo>
                  <a:pt x="840" y="1106"/>
                </a:lnTo>
                <a:lnTo>
                  <a:pt x="850" y="1151"/>
                </a:lnTo>
                <a:lnTo>
                  <a:pt x="865" y="1193"/>
                </a:lnTo>
                <a:lnTo>
                  <a:pt x="887" y="1231"/>
                </a:lnTo>
                <a:lnTo>
                  <a:pt x="913" y="1268"/>
                </a:lnTo>
                <a:lnTo>
                  <a:pt x="943" y="1300"/>
                </a:lnTo>
                <a:lnTo>
                  <a:pt x="977" y="1327"/>
                </a:lnTo>
                <a:lnTo>
                  <a:pt x="1016" y="1348"/>
                </a:lnTo>
                <a:lnTo>
                  <a:pt x="1057" y="1365"/>
                </a:lnTo>
                <a:lnTo>
                  <a:pt x="1102" y="1377"/>
                </a:lnTo>
                <a:lnTo>
                  <a:pt x="1149" y="1380"/>
                </a:lnTo>
                <a:lnTo>
                  <a:pt x="1152" y="1380"/>
                </a:lnTo>
                <a:lnTo>
                  <a:pt x="1165" y="1380"/>
                </a:lnTo>
                <a:lnTo>
                  <a:pt x="1183" y="1380"/>
                </a:lnTo>
                <a:lnTo>
                  <a:pt x="1208" y="1380"/>
                </a:lnTo>
                <a:lnTo>
                  <a:pt x="1238" y="1380"/>
                </a:lnTo>
                <a:lnTo>
                  <a:pt x="1273" y="1380"/>
                </a:lnTo>
                <a:lnTo>
                  <a:pt x="1313" y="1380"/>
                </a:lnTo>
                <a:lnTo>
                  <a:pt x="1356" y="1380"/>
                </a:lnTo>
                <a:lnTo>
                  <a:pt x="1401" y="1380"/>
                </a:lnTo>
                <a:lnTo>
                  <a:pt x="1448" y="1380"/>
                </a:lnTo>
                <a:lnTo>
                  <a:pt x="1496" y="1380"/>
                </a:lnTo>
                <a:lnTo>
                  <a:pt x="1545" y="1380"/>
                </a:lnTo>
                <a:lnTo>
                  <a:pt x="1592" y="1380"/>
                </a:lnTo>
                <a:lnTo>
                  <a:pt x="1640" y="1380"/>
                </a:lnTo>
                <a:lnTo>
                  <a:pt x="1685" y="1380"/>
                </a:lnTo>
                <a:lnTo>
                  <a:pt x="1728" y="1380"/>
                </a:lnTo>
                <a:lnTo>
                  <a:pt x="1767" y="1380"/>
                </a:lnTo>
                <a:lnTo>
                  <a:pt x="1803" y="1380"/>
                </a:lnTo>
                <a:lnTo>
                  <a:pt x="1833" y="1380"/>
                </a:lnTo>
                <a:lnTo>
                  <a:pt x="1858" y="1380"/>
                </a:lnTo>
                <a:lnTo>
                  <a:pt x="1877" y="1380"/>
                </a:lnTo>
                <a:lnTo>
                  <a:pt x="1889" y="1380"/>
                </a:lnTo>
                <a:lnTo>
                  <a:pt x="1893" y="1380"/>
                </a:lnTo>
                <a:lnTo>
                  <a:pt x="1935" y="1378"/>
                </a:lnTo>
                <a:lnTo>
                  <a:pt x="1976" y="1370"/>
                </a:lnTo>
                <a:lnTo>
                  <a:pt x="2014" y="1357"/>
                </a:lnTo>
                <a:lnTo>
                  <a:pt x="2050" y="1340"/>
                </a:lnTo>
                <a:lnTo>
                  <a:pt x="2084" y="1320"/>
                </a:lnTo>
                <a:lnTo>
                  <a:pt x="2115" y="1295"/>
                </a:lnTo>
                <a:lnTo>
                  <a:pt x="2141" y="1267"/>
                </a:lnTo>
                <a:lnTo>
                  <a:pt x="2164" y="1235"/>
                </a:lnTo>
                <a:lnTo>
                  <a:pt x="2183" y="1201"/>
                </a:lnTo>
                <a:lnTo>
                  <a:pt x="2196" y="1162"/>
                </a:lnTo>
                <a:lnTo>
                  <a:pt x="2205" y="1123"/>
                </a:lnTo>
                <a:lnTo>
                  <a:pt x="2209" y="1081"/>
                </a:lnTo>
                <a:lnTo>
                  <a:pt x="2206" y="1037"/>
                </a:lnTo>
                <a:lnTo>
                  <a:pt x="2199" y="995"/>
                </a:lnTo>
                <a:lnTo>
                  <a:pt x="2186" y="955"/>
                </a:lnTo>
                <a:lnTo>
                  <a:pt x="2168" y="917"/>
                </a:lnTo>
                <a:lnTo>
                  <a:pt x="2147" y="881"/>
                </a:lnTo>
                <a:lnTo>
                  <a:pt x="2119" y="849"/>
                </a:lnTo>
                <a:lnTo>
                  <a:pt x="2090" y="820"/>
                </a:lnTo>
                <a:lnTo>
                  <a:pt x="2057" y="796"/>
                </a:lnTo>
                <a:lnTo>
                  <a:pt x="2021" y="775"/>
                </a:lnTo>
                <a:lnTo>
                  <a:pt x="1981" y="759"/>
                </a:lnTo>
                <a:lnTo>
                  <a:pt x="1941" y="750"/>
                </a:lnTo>
                <a:lnTo>
                  <a:pt x="1898" y="746"/>
                </a:lnTo>
                <a:close/>
                <a:moveTo>
                  <a:pt x="1953" y="0"/>
                </a:moveTo>
                <a:lnTo>
                  <a:pt x="1954" y="0"/>
                </a:lnTo>
                <a:lnTo>
                  <a:pt x="1962" y="0"/>
                </a:lnTo>
                <a:lnTo>
                  <a:pt x="2046" y="5"/>
                </a:lnTo>
                <a:lnTo>
                  <a:pt x="2127" y="16"/>
                </a:lnTo>
                <a:lnTo>
                  <a:pt x="2205" y="32"/>
                </a:lnTo>
                <a:lnTo>
                  <a:pt x="2281" y="54"/>
                </a:lnTo>
                <a:lnTo>
                  <a:pt x="2354" y="80"/>
                </a:lnTo>
                <a:lnTo>
                  <a:pt x="2422" y="111"/>
                </a:lnTo>
                <a:lnTo>
                  <a:pt x="2488" y="147"/>
                </a:lnTo>
                <a:lnTo>
                  <a:pt x="2549" y="187"/>
                </a:lnTo>
                <a:lnTo>
                  <a:pt x="2608" y="232"/>
                </a:lnTo>
                <a:lnTo>
                  <a:pt x="2662" y="281"/>
                </a:lnTo>
                <a:lnTo>
                  <a:pt x="2712" y="333"/>
                </a:lnTo>
                <a:lnTo>
                  <a:pt x="2757" y="390"/>
                </a:lnTo>
                <a:lnTo>
                  <a:pt x="2798" y="450"/>
                </a:lnTo>
                <a:lnTo>
                  <a:pt x="2834" y="513"/>
                </a:lnTo>
                <a:lnTo>
                  <a:pt x="2865" y="581"/>
                </a:lnTo>
                <a:lnTo>
                  <a:pt x="2891" y="652"/>
                </a:lnTo>
                <a:lnTo>
                  <a:pt x="2911" y="724"/>
                </a:lnTo>
                <a:lnTo>
                  <a:pt x="2927" y="800"/>
                </a:lnTo>
                <a:lnTo>
                  <a:pt x="2936" y="880"/>
                </a:lnTo>
                <a:lnTo>
                  <a:pt x="2939" y="961"/>
                </a:lnTo>
                <a:lnTo>
                  <a:pt x="2945" y="1042"/>
                </a:lnTo>
                <a:lnTo>
                  <a:pt x="2947" y="1121"/>
                </a:lnTo>
                <a:lnTo>
                  <a:pt x="2944" y="1199"/>
                </a:lnTo>
                <a:lnTo>
                  <a:pt x="2938" y="1273"/>
                </a:lnTo>
                <a:lnTo>
                  <a:pt x="2928" y="1346"/>
                </a:lnTo>
                <a:lnTo>
                  <a:pt x="2913" y="1416"/>
                </a:lnTo>
                <a:lnTo>
                  <a:pt x="2959" y="1419"/>
                </a:lnTo>
                <a:lnTo>
                  <a:pt x="3004" y="1421"/>
                </a:lnTo>
                <a:lnTo>
                  <a:pt x="3050" y="1427"/>
                </a:lnTo>
                <a:lnTo>
                  <a:pt x="3098" y="1433"/>
                </a:lnTo>
                <a:lnTo>
                  <a:pt x="3145" y="1442"/>
                </a:lnTo>
                <a:lnTo>
                  <a:pt x="3193" y="1455"/>
                </a:lnTo>
                <a:lnTo>
                  <a:pt x="3239" y="1471"/>
                </a:lnTo>
                <a:lnTo>
                  <a:pt x="3285" y="1490"/>
                </a:lnTo>
                <a:lnTo>
                  <a:pt x="3331" y="1513"/>
                </a:lnTo>
                <a:lnTo>
                  <a:pt x="3374" y="1541"/>
                </a:lnTo>
                <a:lnTo>
                  <a:pt x="3414" y="1573"/>
                </a:lnTo>
                <a:lnTo>
                  <a:pt x="3454" y="1610"/>
                </a:lnTo>
                <a:lnTo>
                  <a:pt x="3490" y="1652"/>
                </a:lnTo>
                <a:lnTo>
                  <a:pt x="3524" y="1701"/>
                </a:lnTo>
                <a:lnTo>
                  <a:pt x="3551" y="1750"/>
                </a:lnTo>
                <a:lnTo>
                  <a:pt x="3574" y="1801"/>
                </a:lnTo>
                <a:lnTo>
                  <a:pt x="3591" y="1854"/>
                </a:lnTo>
                <a:lnTo>
                  <a:pt x="3603" y="1910"/>
                </a:lnTo>
                <a:lnTo>
                  <a:pt x="3613" y="1968"/>
                </a:lnTo>
                <a:lnTo>
                  <a:pt x="3619" y="2028"/>
                </a:lnTo>
                <a:lnTo>
                  <a:pt x="3624" y="2090"/>
                </a:lnTo>
                <a:lnTo>
                  <a:pt x="3626" y="2156"/>
                </a:lnTo>
                <a:lnTo>
                  <a:pt x="3627" y="2225"/>
                </a:lnTo>
                <a:lnTo>
                  <a:pt x="3627" y="2299"/>
                </a:lnTo>
                <a:lnTo>
                  <a:pt x="3627" y="2318"/>
                </a:lnTo>
                <a:lnTo>
                  <a:pt x="3627" y="2341"/>
                </a:lnTo>
                <a:lnTo>
                  <a:pt x="3627" y="2366"/>
                </a:lnTo>
                <a:lnTo>
                  <a:pt x="3628" y="2393"/>
                </a:lnTo>
                <a:lnTo>
                  <a:pt x="3628" y="2419"/>
                </a:lnTo>
                <a:lnTo>
                  <a:pt x="3628" y="2443"/>
                </a:lnTo>
                <a:lnTo>
                  <a:pt x="3628" y="2465"/>
                </a:lnTo>
                <a:lnTo>
                  <a:pt x="3628" y="2482"/>
                </a:lnTo>
                <a:lnTo>
                  <a:pt x="3629" y="2493"/>
                </a:lnTo>
                <a:lnTo>
                  <a:pt x="3629" y="2498"/>
                </a:lnTo>
                <a:lnTo>
                  <a:pt x="3625" y="2593"/>
                </a:lnTo>
                <a:lnTo>
                  <a:pt x="3617" y="2685"/>
                </a:lnTo>
                <a:lnTo>
                  <a:pt x="3602" y="2774"/>
                </a:lnTo>
                <a:lnTo>
                  <a:pt x="3583" y="2861"/>
                </a:lnTo>
                <a:lnTo>
                  <a:pt x="3559" y="2942"/>
                </a:lnTo>
                <a:lnTo>
                  <a:pt x="3531" y="3022"/>
                </a:lnTo>
                <a:lnTo>
                  <a:pt x="3497" y="3098"/>
                </a:lnTo>
                <a:lnTo>
                  <a:pt x="3458" y="3169"/>
                </a:lnTo>
                <a:lnTo>
                  <a:pt x="3414" y="3236"/>
                </a:lnTo>
                <a:lnTo>
                  <a:pt x="3366" y="3300"/>
                </a:lnTo>
                <a:lnTo>
                  <a:pt x="3314" y="3359"/>
                </a:lnTo>
                <a:lnTo>
                  <a:pt x="3256" y="3414"/>
                </a:lnTo>
                <a:lnTo>
                  <a:pt x="3195" y="3464"/>
                </a:lnTo>
                <a:lnTo>
                  <a:pt x="3129" y="3508"/>
                </a:lnTo>
                <a:lnTo>
                  <a:pt x="3060" y="3548"/>
                </a:lnTo>
                <a:lnTo>
                  <a:pt x="2988" y="3583"/>
                </a:lnTo>
                <a:lnTo>
                  <a:pt x="2911" y="3613"/>
                </a:lnTo>
                <a:lnTo>
                  <a:pt x="2832" y="3638"/>
                </a:lnTo>
                <a:lnTo>
                  <a:pt x="2749" y="3657"/>
                </a:lnTo>
                <a:lnTo>
                  <a:pt x="2665" y="3672"/>
                </a:lnTo>
                <a:lnTo>
                  <a:pt x="2576" y="3680"/>
                </a:lnTo>
                <a:lnTo>
                  <a:pt x="2485" y="3684"/>
                </a:lnTo>
                <a:lnTo>
                  <a:pt x="1159" y="3684"/>
                </a:lnTo>
                <a:lnTo>
                  <a:pt x="1134" y="3684"/>
                </a:lnTo>
                <a:lnTo>
                  <a:pt x="1042" y="3682"/>
                </a:lnTo>
                <a:lnTo>
                  <a:pt x="951" y="3675"/>
                </a:lnTo>
                <a:lnTo>
                  <a:pt x="865" y="3664"/>
                </a:lnTo>
                <a:lnTo>
                  <a:pt x="784" y="3648"/>
                </a:lnTo>
                <a:lnTo>
                  <a:pt x="705" y="3629"/>
                </a:lnTo>
                <a:lnTo>
                  <a:pt x="630" y="3604"/>
                </a:lnTo>
                <a:lnTo>
                  <a:pt x="560" y="3574"/>
                </a:lnTo>
                <a:lnTo>
                  <a:pt x="492" y="3541"/>
                </a:lnTo>
                <a:lnTo>
                  <a:pt x="429" y="3504"/>
                </a:lnTo>
                <a:lnTo>
                  <a:pt x="370" y="3462"/>
                </a:lnTo>
                <a:lnTo>
                  <a:pt x="314" y="3415"/>
                </a:lnTo>
                <a:lnTo>
                  <a:pt x="262" y="3364"/>
                </a:lnTo>
                <a:lnTo>
                  <a:pt x="216" y="3310"/>
                </a:lnTo>
                <a:lnTo>
                  <a:pt x="174" y="3252"/>
                </a:lnTo>
                <a:lnTo>
                  <a:pt x="138" y="3191"/>
                </a:lnTo>
                <a:lnTo>
                  <a:pt x="106" y="3126"/>
                </a:lnTo>
                <a:lnTo>
                  <a:pt x="79" y="3058"/>
                </a:lnTo>
                <a:lnTo>
                  <a:pt x="57" y="2985"/>
                </a:lnTo>
                <a:lnTo>
                  <a:pt x="38" y="2909"/>
                </a:lnTo>
                <a:lnTo>
                  <a:pt x="24" y="2830"/>
                </a:lnTo>
                <a:lnTo>
                  <a:pt x="14" y="2746"/>
                </a:lnTo>
                <a:lnTo>
                  <a:pt x="6" y="2658"/>
                </a:lnTo>
                <a:lnTo>
                  <a:pt x="1" y="2565"/>
                </a:lnTo>
                <a:lnTo>
                  <a:pt x="0" y="2467"/>
                </a:lnTo>
                <a:lnTo>
                  <a:pt x="0" y="2426"/>
                </a:lnTo>
                <a:lnTo>
                  <a:pt x="0" y="2386"/>
                </a:lnTo>
                <a:lnTo>
                  <a:pt x="0" y="985"/>
                </a:lnTo>
                <a:lnTo>
                  <a:pt x="6" y="913"/>
                </a:lnTo>
                <a:lnTo>
                  <a:pt x="16" y="845"/>
                </a:lnTo>
                <a:lnTo>
                  <a:pt x="28" y="780"/>
                </a:lnTo>
                <a:lnTo>
                  <a:pt x="44" y="720"/>
                </a:lnTo>
                <a:lnTo>
                  <a:pt x="63" y="662"/>
                </a:lnTo>
                <a:lnTo>
                  <a:pt x="84" y="609"/>
                </a:lnTo>
                <a:lnTo>
                  <a:pt x="106" y="559"/>
                </a:lnTo>
                <a:lnTo>
                  <a:pt x="131" y="512"/>
                </a:lnTo>
                <a:lnTo>
                  <a:pt x="156" y="469"/>
                </a:lnTo>
                <a:lnTo>
                  <a:pt x="183" y="429"/>
                </a:lnTo>
                <a:lnTo>
                  <a:pt x="209" y="393"/>
                </a:lnTo>
                <a:lnTo>
                  <a:pt x="236" y="359"/>
                </a:lnTo>
                <a:lnTo>
                  <a:pt x="262" y="328"/>
                </a:lnTo>
                <a:lnTo>
                  <a:pt x="288" y="300"/>
                </a:lnTo>
                <a:lnTo>
                  <a:pt x="342" y="249"/>
                </a:lnTo>
                <a:lnTo>
                  <a:pt x="398" y="201"/>
                </a:lnTo>
                <a:lnTo>
                  <a:pt x="459" y="159"/>
                </a:lnTo>
                <a:lnTo>
                  <a:pt x="524" y="122"/>
                </a:lnTo>
                <a:lnTo>
                  <a:pt x="593" y="90"/>
                </a:lnTo>
                <a:lnTo>
                  <a:pt x="664" y="63"/>
                </a:lnTo>
                <a:lnTo>
                  <a:pt x="740" y="40"/>
                </a:lnTo>
                <a:lnTo>
                  <a:pt x="820" y="23"/>
                </a:lnTo>
                <a:lnTo>
                  <a:pt x="902" y="11"/>
                </a:lnTo>
                <a:lnTo>
                  <a:pt x="988" y="3"/>
                </a:lnTo>
                <a:lnTo>
                  <a:pt x="1079" y="0"/>
                </a:lnTo>
                <a:lnTo>
                  <a:pt x="1088" y="0"/>
                </a:lnTo>
                <a:lnTo>
                  <a:pt x="1953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400" dirty="0"/>
          </a:p>
        </p:txBody>
      </p:sp>
      <p:sp>
        <p:nvSpPr>
          <p:cNvPr id="94" name="Subtitle 2">
            <a:hlinkClick r:id="rId7"/>
          </p:cNvPr>
          <p:cNvSpPr txBox="1">
            <a:spLocks/>
          </p:cNvSpPr>
          <p:nvPr/>
        </p:nvSpPr>
        <p:spPr>
          <a:xfrm>
            <a:off x="9370955" y="6165432"/>
            <a:ext cx="2959632" cy="422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95D8"/>
              </a:buClr>
              <a:buFont typeface="Arial"/>
              <a:buNone/>
              <a:defRPr sz="900" kern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www.latentview.com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69605" y="5627271"/>
            <a:ext cx="2643977" cy="356988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E-mail ID</a:t>
            </a:r>
          </a:p>
        </p:txBody>
      </p:sp>
    </p:spTree>
    <p:extLst>
      <p:ext uri="{BB962C8B-B14F-4D97-AF65-F5344CB8AC3E}">
        <p14:creationId xmlns:p14="http://schemas.microsoft.com/office/powerpoint/2010/main" val="37882567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694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4344E-8840-41DC-8090-C221A510C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17655-7070-40F5-8DCF-A8D75231D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DE74A2D-83BB-441E-9221-A853A7C34EAB}"/>
              </a:ext>
            </a:extLst>
          </p:cNvPr>
          <p:cNvSpPr txBox="1">
            <a:spLocks/>
          </p:cNvSpPr>
          <p:nvPr/>
        </p:nvSpPr>
        <p:spPr>
          <a:xfrm>
            <a:off x="72564" y="6527800"/>
            <a:ext cx="274864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527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90856-5D99-4A1A-8368-9F706B5A72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1D7313-8D06-4868-B8B7-9F52124631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2154C2-B0EB-43AE-AC7F-B9541B132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FDFDC-827C-4562-953A-27F6543BA566}" type="datetimeFigureOut">
              <a:rPr lang="en-US" smtClean="0"/>
              <a:t>11/13/2018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65A91-8A7C-4A6A-AFC1-AF06C53A2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E7B2F1E-61BC-47B5-8DDC-731266451CC2}"/>
              </a:ext>
            </a:extLst>
          </p:cNvPr>
          <p:cNvSpPr txBox="1">
            <a:spLocks/>
          </p:cNvSpPr>
          <p:nvPr/>
        </p:nvSpPr>
        <p:spPr>
          <a:xfrm>
            <a:off x="16060" y="6677928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8782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r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01168"/>
            <a:ext cx="12191999" cy="384048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3"/>
          </p:nvPr>
        </p:nvSpPr>
        <p:spPr>
          <a:xfrm>
            <a:off x="11257934" y="6492875"/>
            <a:ext cx="934065" cy="365125"/>
          </a:xfrm>
        </p:spPr>
        <p:txBody>
          <a:bodyPr/>
          <a:lstStyle/>
          <a:p>
            <a:fld id="{017F978A-4048-4358-9343-69F8E58C9EF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763251" y="20032"/>
            <a:ext cx="1219200" cy="841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1303" y="34546"/>
            <a:ext cx="1181623" cy="871657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983E211-5213-4681-8E3B-8A9EC4766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556529" y="6546663"/>
            <a:ext cx="4114800" cy="365125"/>
          </a:xfrm>
        </p:spPr>
        <p:txBody>
          <a:bodyPr/>
          <a:lstStyle>
            <a:lvl1pPr>
              <a:defRPr sz="1050"/>
            </a:lvl1pPr>
          </a:lstStyle>
          <a:p>
            <a:r>
              <a:rPr lang="en-US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9542864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208761"/>
            <a:ext cx="12192000" cy="369024"/>
          </a:xfrm>
          <a:prstGeom prst="rect">
            <a:avLst/>
          </a:prstGeom>
          <a:solidFill>
            <a:srgbClr val="095879"/>
          </a:solidFill>
        </p:spPr>
        <p:txBody>
          <a:bodyPr wrap="square" lIns="121559" tIns="60780" rIns="121559" bIns="60780" rtlCol="0" anchor="ctr">
            <a:spAutoFit/>
          </a:bodyPr>
          <a:lstStyle/>
          <a:p>
            <a:pPr algn="ctr" defTabSz="1239922"/>
            <a:endParaRPr lang="en-IN" sz="1568" dirty="0">
              <a:solidFill>
                <a:srgbClr val="434343"/>
              </a:solidFill>
              <a:latin typeface="Segoe UI"/>
              <a:cs typeface="Segoe UI"/>
            </a:endParaRPr>
          </a:p>
        </p:txBody>
      </p:sp>
      <p:pic>
        <p:nvPicPr>
          <p:cNvPr id="6" name="Picture 5" descr="https://upload.wikimedia.org/wikipedia/en/d/d3/LatentView_Analytics_Logo_2010.JP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96686" y="487"/>
            <a:ext cx="896850" cy="70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080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DE74A2D-83BB-441E-9221-A853A7C34EAB}"/>
              </a:ext>
            </a:extLst>
          </p:cNvPr>
          <p:cNvSpPr txBox="1">
            <a:spLocks/>
          </p:cNvSpPr>
          <p:nvPr/>
        </p:nvSpPr>
        <p:spPr>
          <a:xfrm>
            <a:off x="72564" y="6527800"/>
            <a:ext cx="274864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Title 26">
            <a:extLst>
              <a:ext uri="{FF2B5EF4-FFF2-40B4-BE49-F238E27FC236}">
                <a16:creationId xmlns:a16="http://schemas.microsoft.com/office/drawing/2014/main" id="{9E7EBA95-D0B0-4EA6-8151-B221D8152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8C19F0BD-CBF1-4551-925C-A110073FD9E5}"/>
              </a:ext>
            </a:extLst>
          </p:cNvPr>
          <p:cNvSpPr txBox="1">
            <a:spLocks/>
          </p:cNvSpPr>
          <p:nvPr/>
        </p:nvSpPr>
        <p:spPr>
          <a:xfrm>
            <a:off x="264159" y="1300766"/>
            <a:ext cx="1709495" cy="72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8355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Primary colors</a:t>
            </a:r>
          </a:p>
        </p:txBody>
      </p:sp>
      <p:sp>
        <p:nvSpPr>
          <p:cNvPr id="22" name="Title 4">
            <a:extLst>
              <a:ext uri="{FF2B5EF4-FFF2-40B4-BE49-F238E27FC236}">
                <a16:creationId xmlns:a16="http://schemas.microsoft.com/office/drawing/2014/main" id="{3A39E8C3-E1BC-4BC7-9F05-F0E50DB6BBFD}"/>
              </a:ext>
            </a:extLst>
          </p:cNvPr>
          <p:cNvSpPr txBox="1">
            <a:spLocks/>
          </p:cNvSpPr>
          <p:nvPr/>
        </p:nvSpPr>
        <p:spPr>
          <a:xfrm>
            <a:off x="264159" y="3688063"/>
            <a:ext cx="1709495" cy="72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8355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Secondary colors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973D23-688C-4E1E-8684-22CAFB14E27F}"/>
              </a:ext>
            </a:extLst>
          </p:cNvPr>
          <p:cNvSpPr/>
          <p:nvPr/>
        </p:nvSpPr>
        <p:spPr>
          <a:xfrm>
            <a:off x="9826832" y="3688063"/>
            <a:ext cx="2136568" cy="593112"/>
          </a:xfrm>
          <a:prstGeom prst="rect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100, 90, 41, 43</a:t>
            </a:r>
            <a:b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20, 35, 72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9FB243-5890-4642-A892-C7486A1F57B2}"/>
              </a:ext>
            </a:extLst>
          </p:cNvPr>
          <p:cNvSpPr/>
          <p:nvPr/>
        </p:nvSpPr>
        <p:spPr>
          <a:xfrm>
            <a:off x="4784050" y="3688063"/>
            <a:ext cx="2136568" cy="593112"/>
          </a:xfrm>
          <a:prstGeom prst="rect">
            <a:avLst/>
          </a:prstGeom>
          <a:solidFill>
            <a:srgbClr val="18A3A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77, 15, 33, 0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25, 164, 173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2DC063-D1F5-4C30-AAE8-AD2967B11447}"/>
              </a:ext>
            </a:extLst>
          </p:cNvPr>
          <p:cNvSpPr/>
          <p:nvPr/>
        </p:nvSpPr>
        <p:spPr>
          <a:xfrm>
            <a:off x="4784050" y="1318936"/>
            <a:ext cx="2136568" cy="593112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51, 43, 43, 8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128, 128, 128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D9C469-1688-449B-BB2D-D3A713ED39EC}"/>
              </a:ext>
            </a:extLst>
          </p:cNvPr>
          <p:cNvSpPr/>
          <p:nvPr/>
        </p:nvSpPr>
        <p:spPr>
          <a:xfrm>
            <a:off x="9826832" y="4389071"/>
            <a:ext cx="2136568" cy="593112"/>
          </a:xfrm>
          <a:prstGeom prst="rect">
            <a:avLst/>
          </a:prstGeom>
          <a:solidFill>
            <a:srgbClr val="052049">
              <a:lumMod val="25000"/>
              <a:lumOff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36, 17, 0, 0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154, 191, 248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62ACF-08A4-4D19-B150-0AABA3AD131A}"/>
              </a:ext>
            </a:extLst>
          </p:cNvPr>
          <p:cNvSpPr/>
          <p:nvPr/>
        </p:nvSpPr>
        <p:spPr>
          <a:xfrm>
            <a:off x="2274510" y="4389071"/>
            <a:ext cx="2136568" cy="5931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26, 11, 4, 0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184, 206, 228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B048A2-16C7-44F6-A62D-2782C6F8C4EE}"/>
              </a:ext>
            </a:extLst>
          </p:cNvPr>
          <p:cNvSpPr/>
          <p:nvPr/>
        </p:nvSpPr>
        <p:spPr>
          <a:xfrm>
            <a:off x="4784050" y="4389071"/>
            <a:ext cx="2136568" cy="593112"/>
          </a:xfrm>
          <a:prstGeom prst="rect">
            <a:avLst/>
          </a:prstGeom>
          <a:solidFill>
            <a:srgbClr val="18A3AC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36, 0, 10, 0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145, 234, 240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DCFF48-7B26-44FA-9E19-59FE00E0EDF3}"/>
              </a:ext>
            </a:extLst>
          </p:cNvPr>
          <p:cNvSpPr/>
          <p:nvPr/>
        </p:nvSpPr>
        <p:spPr>
          <a:xfrm>
            <a:off x="4784050" y="2006089"/>
            <a:ext cx="2136568" cy="593112"/>
          </a:xfrm>
          <a:prstGeom prst="rect">
            <a:avLst/>
          </a:prstGeom>
          <a:solidFill>
            <a:srgbClr val="BFBFB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25,	20, 20,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191, 191, 191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FD6AEF-3BC9-4B69-94AD-5748F17BD6BC}"/>
              </a:ext>
            </a:extLst>
          </p:cNvPr>
          <p:cNvSpPr/>
          <p:nvPr/>
        </p:nvSpPr>
        <p:spPr>
          <a:xfrm>
            <a:off x="9826832" y="5090079"/>
            <a:ext cx="2136568" cy="593112"/>
          </a:xfrm>
          <a:prstGeom prst="rect">
            <a:avLst/>
          </a:prstGeom>
          <a:solidFill>
            <a:srgbClr val="052049">
              <a:lumMod val="10000"/>
              <a:lumOff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13, 5, 0, 0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215, 230, 252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204FA4-B6FE-46CC-8B10-5C70EA312BF4}"/>
              </a:ext>
            </a:extLst>
          </p:cNvPr>
          <p:cNvSpPr/>
          <p:nvPr/>
        </p:nvSpPr>
        <p:spPr>
          <a:xfrm>
            <a:off x="2274510" y="5090079"/>
            <a:ext cx="2136568" cy="5931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13, 5, 1, 0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219, 230, 242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6B26E6-9CF4-42A9-9E28-714E99452A1D}"/>
              </a:ext>
            </a:extLst>
          </p:cNvPr>
          <p:cNvSpPr/>
          <p:nvPr/>
        </p:nvSpPr>
        <p:spPr>
          <a:xfrm>
            <a:off x="4784050" y="5090079"/>
            <a:ext cx="2136568" cy="593112"/>
          </a:xfrm>
          <a:prstGeom prst="rect">
            <a:avLst/>
          </a:prstGeom>
          <a:solidFill>
            <a:srgbClr val="18A3AC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19, 0, 5, 0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200, 244, 247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AA6DB8-1711-4140-A1F4-2FDA5D684765}"/>
              </a:ext>
            </a:extLst>
          </p:cNvPr>
          <p:cNvSpPr/>
          <p:nvPr/>
        </p:nvSpPr>
        <p:spPr>
          <a:xfrm>
            <a:off x="4784050" y="2707097"/>
            <a:ext cx="2136568" cy="593112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14, 11, 11, 0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217, 217, 217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86F7E7-4D4C-43C6-A693-BE52619C8C20}"/>
              </a:ext>
            </a:extLst>
          </p:cNvPr>
          <p:cNvSpPr/>
          <p:nvPr/>
        </p:nvSpPr>
        <p:spPr>
          <a:xfrm>
            <a:off x="7293592" y="3688063"/>
            <a:ext cx="2160270" cy="593112"/>
          </a:xfrm>
          <a:prstGeom prst="rect">
            <a:avLst/>
          </a:prstGeom>
          <a:solidFill>
            <a:srgbClr val="779BC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55, 31, 3, 0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199, 155, 202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10F334-6E7F-4900-BCD0-2E1DA2FB5D1E}"/>
              </a:ext>
            </a:extLst>
          </p:cNvPr>
          <p:cNvSpPr/>
          <p:nvPr/>
        </p:nvSpPr>
        <p:spPr>
          <a:xfrm>
            <a:off x="7293592" y="4373863"/>
            <a:ext cx="2160270" cy="593112"/>
          </a:xfrm>
          <a:prstGeom prst="rect">
            <a:avLst/>
          </a:prstGeom>
          <a:solidFill>
            <a:srgbClr val="A0B6D9"/>
          </a:solidFill>
          <a:ln w="12700" cap="flat" cmpd="sng" algn="ctr">
            <a:solidFill>
              <a:srgbClr val="A0B6D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36, 21, 3, 0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160, 182, 217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37BB4B-EA83-4602-B031-1EE80792E11B}"/>
              </a:ext>
            </a:extLst>
          </p:cNvPr>
          <p:cNvSpPr/>
          <p:nvPr/>
        </p:nvSpPr>
        <p:spPr>
          <a:xfrm>
            <a:off x="7293590" y="5090079"/>
            <a:ext cx="2160270" cy="593112"/>
          </a:xfrm>
          <a:prstGeom prst="rect">
            <a:avLst/>
          </a:prstGeom>
          <a:solidFill>
            <a:srgbClr val="C5D4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20, 11, 0.4, 0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197, 212, 236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D2806B-9005-4D6C-9F8D-64CAB5AA3399}"/>
              </a:ext>
            </a:extLst>
          </p:cNvPr>
          <p:cNvSpPr/>
          <p:nvPr/>
        </p:nvSpPr>
        <p:spPr>
          <a:xfrm>
            <a:off x="2274510" y="1300766"/>
            <a:ext cx="2136568" cy="593112"/>
          </a:xfrm>
          <a:prstGeom prst="rect">
            <a:avLst/>
          </a:prstGeom>
          <a:solidFill>
            <a:srgbClr val="1957A3"/>
          </a:solidFill>
          <a:ln w="12700" cap="flat" cmpd="sng" algn="ctr">
            <a:solidFill>
              <a:srgbClr val="16509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94, 72, 2, 0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27, 89, 164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A6E859-301A-4D57-8858-6F4BB2178673}"/>
              </a:ext>
            </a:extLst>
          </p:cNvPr>
          <p:cNvSpPr/>
          <p:nvPr/>
        </p:nvSpPr>
        <p:spPr>
          <a:xfrm>
            <a:off x="2274510" y="2707097"/>
            <a:ext cx="2136568" cy="593112"/>
          </a:xfrm>
          <a:prstGeom prst="rect">
            <a:avLst/>
          </a:prstGeom>
          <a:solidFill>
            <a:srgbClr val="A5C6E8"/>
          </a:solidFill>
          <a:ln w="12700" cap="flat" cmpd="sng" algn="ctr">
            <a:solidFill>
              <a:srgbClr val="A5C6E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33, 13, 0. 0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165, 198, 232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901222-FC3B-4A4F-BB8B-05E51FA1BDB8}"/>
              </a:ext>
            </a:extLst>
          </p:cNvPr>
          <p:cNvSpPr/>
          <p:nvPr/>
        </p:nvSpPr>
        <p:spPr>
          <a:xfrm>
            <a:off x="2274510" y="2014788"/>
            <a:ext cx="2136568" cy="593112"/>
          </a:xfrm>
          <a:prstGeom prst="rect">
            <a:avLst/>
          </a:prstGeom>
          <a:solidFill>
            <a:srgbClr val="538ECB"/>
          </a:solidFill>
          <a:ln w="12700" cap="flat" cmpd="sng" algn="ctr">
            <a:solidFill>
              <a:srgbClr val="538EC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68, 36, 0, 0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83, 142, 203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EE760A-E7E5-4D0D-954C-0E7C6382E3FA}"/>
              </a:ext>
            </a:extLst>
          </p:cNvPr>
          <p:cNvSpPr/>
          <p:nvPr/>
        </p:nvSpPr>
        <p:spPr>
          <a:xfrm>
            <a:off x="2274510" y="3688063"/>
            <a:ext cx="2136568" cy="593112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72, 41, 5, 0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78, 133, 188</a:t>
            </a:r>
          </a:p>
        </p:txBody>
      </p:sp>
    </p:spTree>
    <p:extLst>
      <p:ext uri="{BB962C8B-B14F-4D97-AF65-F5344CB8AC3E}">
        <p14:creationId xmlns:p14="http://schemas.microsoft.com/office/powerpoint/2010/main" val="2303323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ver 2.jpg"/>
          <p:cNvPicPr>
            <a:picLocks noChangeAspect="1"/>
          </p:cNvPicPr>
          <p:nvPr/>
        </p:nvPicPr>
        <p:blipFill rotWithShape="1"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/>
                    </a14:imgEffect>
                  </a14:imgLayer>
                </a14:imgProps>
              </a:ext>
            </a:extLst>
          </a:blip>
          <a:srcRect b="7237"/>
          <a:stretch/>
        </p:blipFill>
        <p:spPr>
          <a:xfrm>
            <a:off x="0" y="510239"/>
            <a:ext cx="12242828" cy="634776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4344E-8840-41DC-8090-C221A510CE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Sample text</a:t>
            </a:r>
          </a:p>
        </p:txBody>
      </p:sp>
      <p:sp>
        <p:nvSpPr>
          <p:cNvPr id="8" name="Shape 4526"/>
          <p:cNvSpPr/>
          <p:nvPr/>
        </p:nvSpPr>
        <p:spPr>
          <a:xfrm flipH="1">
            <a:off x="1161261" y="1888249"/>
            <a:ext cx="690302" cy="690300"/>
          </a:xfrm>
          <a:prstGeom prst="ellipse">
            <a:avLst/>
          </a:prstGeom>
          <a:solidFill>
            <a:schemeClr val="accent4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9" name="Shape 4526"/>
          <p:cNvSpPr/>
          <p:nvPr/>
        </p:nvSpPr>
        <p:spPr>
          <a:xfrm flipH="1">
            <a:off x="4201316" y="1888249"/>
            <a:ext cx="690302" cy="690300"/>
          </a:xfrm>
          <a:prstGeom prst="ellipse">
            <a:avLst/>
          </a:prstGeom>
          <a:solidFill>
            <a:srgbClr val="002060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10" name="Shape 4526"/>
          <p:cNvSpPr/>
          <p:nvPr/>
        </p:nvSpPr>
        <p:spPr>
          <a:xfrm flipH="1">
            <a:off x="7241371" y="1888249"/>
            <a:ext cx="690302" cy="690300"/>
          </a:xfrm>
          <a:prstGeom prst="ellipse">
            <a:avLst/>
          </a:prstGeom>
          <a:solidFill>
            <a:schemeClr val="accent3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0281427" y="1890963"/>
            <a:ext cx="684872" cy="68487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205855" y="982113"/>
            <a:ext cx="11728012" cy="75682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</a:t>
            </a:r>
            <a:br>
              <a:rPr lang="en-US" dirty="0"/>
            </a:br>
            <a:r>
              <a:rPr lang="en-US" dirty="0"/>
              <a:t>a galley of type and scrambled it to make a type specimen book.</a:t>
            </a:r>
          </a:p>
        </p:txBody>
      </p:sp>
      <p:sp>
        <p:nvSpPr>
          <p:cNvPr id="14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22057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4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5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22057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6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3277737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rgbClr val="00206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3277737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8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634028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3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634028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9" hasCustomPrompt="1"/>
          </p:nvPr>
        </p:nvSpPr>
        <p:spPr>
          <a:xfrm>
            <a:off x="9362193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21" name="Content Placeholder 10"/>
          <p:cNvSpPr>
            <a:spLocks noGrp="1"/>
          </p:cNvSpPr>
          <p:nvPr>
            <p:ph sz="quarter" idx="20" hasCustomPrompt="1"/>
          </p:nvPr>
        </p:nvSpPr>
        <p:spPr>
          <a:xfrm>
            <a:off x="9362193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2" name="Content Placeholder 10"/>
          <p:cNvSpPr>
            <a:spLocks noGrp="1"/>
          </p:cNvSpPr>
          <p:nvPr>
            <p:ph sz="quarter" idx="21" hasCustomPrompt="1"/>
          </p:nvPr>
        </p:nvSpPr>
        <p:spPr>
          <a:xfrm>
            <a:off x="121450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Content Placeholder 10"/>
          <p:cNvSpPr>
            <a:spLocks noGrp="1"/>
          </p:cNvSpPr>
          <p:nvPr>
            <p:ph sz="quarter" idx="22" hasCustomPrompt="1"/>
          </p:nvPr>
        </p:nvSpPr>
        <p:spPr>
          <a:xfrm>
            <a:off x="4254559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4" name="Content Placeholder 10"/>
          <p:cNvSpPr>
            <a:spLocks noGrp="1"/>
          </p:cNvSpPr>
          <p:nvPr>
            <p:ph sz="quarter" idx="23" hasCustomPrompt="1"/>
          </p:nvPr>
        </p:nvSpPr>
        <p:spPr>
          <a:xfrm>
            <a:off x="729461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5" name="Content Placeholder 10"/>
          <p:cNvSpPr>
            <a:spLocks noGrp="1"/>
          </p:cNvSpPr>
          <p:nvPr>
            <p:ph sz="quarter" idx="24" hasCustomPrompt="1"/>
          </p:nvPr>
        </p:nvSpPr>
        <p:spPr>
          <a:xfrm>
            <a:off x="10331955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577902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asted-image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3" r="19870"/>
          <a:stretch/>
        </p:blipFill>
        <p:spPr>
          <a:xfrm>
            <a:off x="-14710" y="4484"/>
            <a:ext cx="6215310" cy="6853516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Rectangle 62"/>
          <p:cNvSpPr/>
          <p:nvPr/>
        </p:nvSpPr>
        <p:spPr>
          <a:xfrm>
            <a:off x="0" y="-13853"/>
            <a:ext cx="6215310" cy="6871853"/>
          </a:xfrm>
          <a:prstGeom prst="rect">
            <a:avLst/>
          </a:prstGeom>
          <a:solidFill>
            <a:schemeClr val="accent2">
              <a:lumMod val="50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Pentagon 66"/>
          <p:cNvSpPr/>
          <p:nvPr/>
        </p:nvSpPr>
        <p:spPr>
          <a:xfrm>
            <a:off x="6212314" y="578981"/>
            <a:ext cx="1185657" cy="641298"/>
          </a:xfrm>
          <a:prstGeom prst="homePlat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Pentagon 71"/>
          <p:cNvSpPr/>
          <p:nvPr/>
        </p:nvSpPr>
        <p:spPr>
          <a:xfrm>
            <a:off x="6212314" y="1954531"/>
            <a:ext cx="1169399" cy="632502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Pentagon 76"/>
          <p:cNvSpPr/>
          <p:nvPr/>
        </p:nvSpPr>
        <p:spPr>
          <a:xfrm>
            <a:off x="6212314" y="3321285"/>
            <a:ext cx="1169399" cy="632502"/>
          </a:xfrm>
          <a:prstGeom prst="homePlat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Pentagon 80"/>
          <p:cNvSpPr/>
          <p:nvPr/>
        </p:nvSpPr>
        <p:spPr>
          <a:xfrm>
            <a:off x="6212314" y="4688038"/>
            <a:ext cx="1169399" cy="632502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324396" y="2964873"/>
            <a:ext cx="3591716" cy="914401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8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7750522" y="587306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8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439087" y="723900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8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425439" y="2095052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8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425439" y="3461806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8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425439" y="4828559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89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7736874" y="1958458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1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7736874" y="3325212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2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7736874" y="4691965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9097DD5-8847-43DE-B3AE-BE5A64A94902}"/>
              </a:ext>
            </a:extLst>
          </p:cNvPr>
          <p:cNvSpPr/>
          <p:nvPr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5786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DD35920-50C1-4782-9856-992F269421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79" y="5128616"/>
            <a:ext cx="2559043" cy="1809537"/>
          </a:xfrm>
          <a:prstGeom prst="rect">
            <a:avLst/>
          </a:prstGeom>
        </p:spPr>
      </p:pic>
      <p:sp>
        <p:nvSpPr>
          <p:cNvPr id="7" name="Freeform: Shape 6"/>
          <p:cNvSpPr/>
          <p:nvPr/>
        </p:nvSpPr>
        <p:spPr>
          <a:xfrm flipH="1">
            <a:off x="0" y="2034284"/>
            <a:ext cx="12192000" cy="1570232"/>
          </a:xfrm>
          <a:custGeom>
            <a:avLst/>
            <a:gdLst>
              <a:gd name="connsiteX0" fmla="*/ 0 w 12192000"/>
              <a:gd name="connsiteY0" fmla="*/ 0 h 1570232"/>
              <a:gd name="connsiteX1" fmla="*/ 10058950 w 12192000"/>
              <a:gd name="connsiteY1" fmla="*/ 0 h 1570232"/>
              <a:gd name="connsiteX2" fmla="*/ 10062651 w 12192000"/>
              <a:gd name="connsiteY2" fmla="*/ 36710 h 1570232"/>
              <a:gd name="connsiteX3" fmla="*/ 10842373 w 12192000"/>
              <a:gd name="connsiteY3" fmla="*/ 672200 h 1570232"/>
              <a:gd name="connsiteX4" fmla="*/ 11622095 w 12192000"/>
              <a:gd name="connsiteY4" fmla="*/ 36710 h 1570232"/>
              <a:gd name="connsiteX5" fmla="*/ 11625796 w 12192000"/>
              <a:gd name="connsiteY5" fmla="*/ 0 h 1570232"/>
              <a:gd name="connsiteX6" fmla="*/ 12192000 w 12192000"/>
              <a:gd name="connsiteY6" fmla="*/ 0 h 1570232"/>
              <a:gd name="connsiteX7" fmla="*/ 12192000 w 12192000"/>
              <a:gd name="connsiteY7" fmla="*/ 1570232 h 1570232"/>
              <a:gd name="connsiteX8" fmla="*/ 0 w 12192000"/>
              <a:gd name="connsiteY8" fmla="*/ 1570232 h 157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570232">
                <a:moveTo>
                  <a:pt x="0" y="0"/>
                </a:moveTo>
                <a:lnTo>
                  <a:pt x="10058950" y="0"/>
                </a:lnTo>
                <a:lnTo>
                  <a:pt x="10062651" y="36710"/>
                </a:lnTo>
                <a:cubicBezTo>
                  <a:pt x="10136865" y="399383"/>
                  <a:pt x="10457759" y="672200"/>
                  <a:pt x="10842373" y="672200"/>
                </a:cubicBezTo>
                <a:cubicBezTo>
                  <a:pt x="11226987" y="672200"/>
                  <a:pt x="11547881" y="399383"/>
                  <a:pt x="11622095" y="36710"/>
                </a:cubicBezTo>
                <a:lnTo>
                  <a:pt x="11625796" y="0"/>
                </a:lnTo>
                <a:lnTo>
                  <a:pt x="12192000" y="0"/>
                </a:lnTo>
                <a:lnTo>
                  <a:pt x="12192000" y="1570232"/>
                </a:lnTo>
                <a:lnTo>
                  <a:pt x="0" y="1570232"/>
                </a:lnTo>
                <a:close/>
              </a:path>
            </a:pathLst>
          </a:cu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 flipH="1">
            <a:off x="711199" y="1272168"/>
            <a:ext cx="1276856" cy="1276852"/>
          </a:xfrm>
          <a:prstGeom prst="ellipse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1" name="Content Placeholder 59"/>
          <p:cNvSpPr>
            <a:spLocks noGrp="1"/>
          </p:cNvSpPr>
          <p:nvPr>
            <p:ph sz="quarter" idx="10" hasCustomPrompt="1"/>
          </p:nvPr>
        </p:nvSpPr>
        <p:spPr>
          <a:xfrm>
            <a:off x="3259212" y="2362200"/>
            <a:ext cx="5673576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892045" y="1597544"/>
            <a:ext cx="915165" cy="626101"/>
            <a:chOff x="1322" y="702"/>
            <a:chExt cx="744" cy="509"/>
          </a:xfrm>
          <a:solidFill>
            <a:schemeClr val="bg1"/>
          </a:solidFill>
        </p:grpSpPr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1802" y="886"/>
              <a:ext cx="96" cy="103"/>
            </a:xfrm>
            <a:custGeom>
              <a:avLst/>
              <a:gdLst>
                <a:gd name="T0" fmla="*/ 208 w 478"/>
                <a:gd name="T1" fmla="*/ 245 h 518"/>
                <a:gd name="T2" fmla="*/ 166 w 478"/>
                <a:gd name="T3" fmla="*/ 266 h 518"/>
                <a:gd name="T4" fmla="*/ 136 w 478"/>
                <a:gd name="T5" fmla="*/ 303 h 518"/>
                <a:gd name="T6" fmla="*/ 125 w 478"/>
                <a:gd name="T7" fmla="*/ 350 h 518"/>
                <a:gd name="T8" fmla="*/ 136 w 478"/>
                <a:gd name="T9" fmla="*/ 398 h 518"/>
                <a:gd name="T10" fmla="*/ 166 w 478"/>
                <a:gd name="T11" fmla="*/ 435 h 518"/>
                <a:gd name="T12" fmla="*/ 208 w 478"/>
                <a:gd name="T13" fmla="*/ 455 h 518"/>
                <a:gd name="T14" fmla="*/ 257 w 478"/>
                <a:gd name="T15" fmla="*/ 455 h 518"/>
                <a:gd name="T16" fmla="*/ 300 w 478"/>
                <a:gd name="T17" fmla="*/ 435 h 518"/>
                <a:gd name="T18" fmla="*/ 330 w 478"/>
                <a:gd name="T19" fmla="*/ 398 h 518"/>
                <a:gd name="T20" fmla="*/ 340 w 478"/>
                <a:gd name="T21" fmla="*/ 350 h 518"/>
                <a:gd name="T22" fmla="*/ 330 w 478"/>
                <a:gd name="T23" fmla="*/ 303 h 518"/>
                <a:gd name="T24" fmla="*/ 300 w 478"/>
                <a:gd name="T25" fmla="*/ 266 h 518"/>
                <a:gd name="T26" fmla="*/ 257 w 478"/>
                <a:gd name="T27" fmla="*/ 245 h 518"/>
                <a:gd name="T28" fmla="*/ 81 w 478"/>
                <a:gd name="T29" fmla="*/ 0 h 518"/>
                <a:gd name="T30" fmla="*/ 209 w 478"/>
                <a:gd name="T31" fmla="*/ 184 h 518"/>
                <a:gd name="T32" fmla="*/ 256 w 478"/>
                <a:gd name="T33" fmla="*/ 184 h 518"/>
                <a:gd name="T34" fmla="*/ 299 w 478"/>
                <a:gd name="T35" fmla="*/ 196 h 518"/>
                <a:gd name="T36" fmla="*/ 443 w 478"/>
                <a:gd name="T37" fmla="*/ 49 h 518"/>
                <a:gd name="T38" fmla="*/ 369 w 478"/>
                <a:gd name="T39" fmla="*/ 254 h 518"/>
                <a:gd name="T40" fmla="*/ 392 w 478"/>
                <a:gd name="T41" fmla="*/ 298 h 518"/>
                <a:gd name="T42" fmla="*/ 400 w 478"/>
                <a:gd name="T43" fmla="*/ 350 h 518"/>
                <a:gd name="T44" fmla="*/ 386 w 478"/>
                <a:gd name="T45" fmla="*/ 415 h 518"/>
                <a:gd name="T46" fmla="*/ 351 w 478"/>
                <a:gd name="T47" fmla="*/ 469 h 518"/>
                <a:gd name="T48" fmla="*/ 298 w 478"/>
                <a:gd name="T49" fmla="*/ 506 h 518"/>
                <a:gd name="T50" fmla="*/ 233 w 478"/>
                <a:gd name="T51" fmla="*/ 518 h 518"/>
                <a:gd name="T52" fmla="*/ 168 w 478"/>
                <a:gd name="T53" fmla="*/ 506 h 518"/>
                <a:gd name="T54" fmla="*/ 115 w 478"/>
                <a:gd name="T55" fmla="*/ 469 h 518"/>
                <a:gd name="T56" fmla="*/ 78 w 478"/>
                <a:gd name="T57" fmla="*/ 415 h 518"/>
                <a:gd name="T58" fmla="*/ 66 w 478"/>
                <a:gd name="T59" fmla="*/ 350 h 518"/>
                <a:gd name="T60" fmla="*/ 77 w 478"/>
                <a:gd name="T61" fmla="*/ 289 h 518"/>
                <a:gd name="T62" fmla="*/ 108 w 478"/>
                <a:gd name="T63" fmla="*/ 238 h 518"/>
                <a:gd name="T64" fmla="*/ 40 w 478"/>
                <a:gd name="T65" fmla="*/ 18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8" h="518">
                  <a:moveTo>
                    <a:pt x="233" y="242"/>
                  </a:moveTo>
                  <a:lnTo>
                    <a:pt x="208" y="245"/>
                  </a:lnTo>
                  <a:lnTo>
                    <a:pt x="185" y="253"/>
                  </a:lnTo>
                  <a:lnTo>
                    <a:pt x="166" y="266"/>
                  </a:lnTo>
                  <a:lnTo>
                    <a:pt x="149" y="282"/>
                  </a:lnTo>
                  <a:lnTo>
                    <a:pt x="136" y="303"/>
                  </a:lnTo>
                  <a:lnTo>
                    <a:pt x="128" y="326"/>
                  </a:lnTo>
                  <a:lnTo>
                    <a:pt x="125" y="350"/>
                  </a:lnTo>
                  <a:lnTo>
                    <a:pt x="128" y="375"/>
                  </a:lnTo>
                  <a:lnTo>
                    <a:pt x="136" y="398"/>
                  </a:lnTo>
                  <a:lnTo>
                    <a:pt x="149" y="417"/>
                  </a:lnTo>
                  <a:lnTo>
                    <a:pt x="166" y="435"/>
                  </a:lnTo>
                  <a:lnTo>
                    <a:pt x="185" y="447"/>
                  </a:lnTo>
                  <a:lnTo>
                    <a:pt x="208" y="455"/>
                  </a:lnTo>
                  <a:lnTo>
                    <a:pt x="233" y="459"/>
                  </a:lnTo>
                  <a:lnTo>
                    <a:pt x="257" y="455"/>
                  </a:lnTo>
                  <a:lnTo>
                    <a:pt x="280" y="447"/>
                  </a:lnTo>
                  <a:lnTo>
                    <a:pt x="300" y="435"/>
                  </a:lnTo>
                  <a:lnTo>
                    <a:pt x="316" y="417"/>
                  </a:lnTo>
                  <a:lnTo>
                    <a:pt x="330" y="398"/>
                  </a:lnTo>
                  <a:lnTo>
                    <a:pt x="338" y="375"/>
                  </a:lnTo>
                  <a:lnTo>
                    <a:pt x="340" y="350"/>
                  </a:lnTo>
                  <a:lnTo>
                    <a:pt x="338" y="326"/>
                  </a:lnTo>
                  <a:lnTo>
                    <a:pt x="330" y="303"/>
                  </a:lnTo>
                  <a:lnTo>
                    <a:pt x="316" y="282"/>
                  </a:lnTo>
                  <a:lnTo>
                    <a:pt x="300" y="266"/>
                  </a:lnTo>
                  <a:lnTo>
                    <a:pt x="280" y="253"/>
                  </a:lnTo>
                  <a:lnTo>
                    <a:pt x="257" y="245"/>
                  </a:lnTo>
                  <a:lnTo>
                    <a:pt x="233" y="242"/>
                  </a:lnTo>
                  <a:close/>
                  <a:moveTo>
                    <a:pt x="81" y="0"/>
                  </a:moveTo>
                  <a:lnTo>
                    <a:pt x="185" y="189"/>
                  </a:lnTo>
                  <a:lnTo>
                    <a:pt x="209" y="184"/>
                  </a:lnTo>
                  <a:lnTo>
                    <a:pt x="233" y="182"/>
                  </a:lnTo>
                  <a:lnTo>
                    <a:pt x="256" y="184"/>
                  </a:lnTo>
                  <a:lnTo>
                    <a:pt x="278" y="189"/>
                  </a:lnTo>
                  <a:lnTo>
                    <a:pt x="299" y="196"/>
                  </a:lnTo>
                  <a:lnTo>
                    <a:pt x="406" y="23"/>
                  </a:lnTo>
                  <a:lnTo>
                    <a:pt x="443" y="49"/>
                  </a:lnTo>
                  <a:lnTo>
                    <a:pt x="478" y="79"/>
                  </a:lnTo>
                  <a:lnTo>
                    <a:pt x="369" y="254"/>
                  </a:lnTo>
                  <a:lnTo>
                    <a:pt x="383" y="276"/>
                  </a:lnTo>
                  <a:lnTo>
                    <a:pt x="392" y="298"/>
                  </a:lnTo>
                  <a:lnTo>
                    <a:pt x="398" y="324"/>
                  </a:lnTo>
                  <a:lnTo>
                    <a:pt x="400" y="350"/>
                  </a:lnTo>
                  <a:lnTo>
                    <a:pt x="397" y="384"/>
                  </a:lnTo>
                  <a:lnTo>
                    <a:pt x="386" y="415"/>
                  </a:lnTo>
                  <a:lnTo>
                    <a:pt x="372" y="444"/>
                  </a:lnTo>
                  <a:lnTo>
                    <a:pt x="351" y="469"/>
                  </a:lnTo>
                  <a:lnTo>
                    <a:pt x="326" y="490"/>
                  </a:lnTo>
                  <a:lnTo>
                    <a:pt x="298" y="506"/>
                  </a:lnTo>
                  <a:lnTo>
                    <a:pt x="266" y="515"/>
                  </a:lnTo>
                  <a:lnTo>
                    <a:pt x="233" y="518"/>
                  </a:lnTo>
                  <a:lnTo>
                    <a:pt x="199" y="515"/>
                  </a:lnTo>
                  <a:lnTo>
                    <a:pt x="168" y="506"/>
                  </a:lnTo>
                  <a:lnTo>
                    <a:pt x="140" y="490"/>
                  </a:lnTo>
                  <a:lnTo>
                    <a:pt x="115" y="469"/>
                  </a:lnTo>
                  <a:lnTo>
                    <a:pt x="94" y="444"/>
                  </a:lnTo>
                  <a:lnTo>
                    <a:pt x="78" y="415"/>
                  </a:lnTo>
                  <a:lnTo>
                    <a:pt x="69" y="384"/>
                  </a:lnTo>
                  <a:lnTo>
                    <a:pt x="66" y="350"/>
                  </a:lnTo>
                  <a:lnTo>
                    <a:pt x="68" y="319"/>
                  </a:lnTo>
                  <a:lnTo>
                    <a:pt x="77" y="289"/>
                  </a:lnTo>
                  <a:lnTo>
                    <a:pt x="91" y="262"/>
                  </a:lnTo>
                  <a:lnTo>
                    <a:pt x="108" y="238"/>
                  </a:lnTo>
                  <a:lnTo>
                    <a:pt x="0" y="43"/>
                  </a:lnTo>
                  <a:lnTo>
                    <a:pt x="40" y="18"/>
                  </a:lnTo>
                  <a:lnTo>
                    <a:pt x="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1909" y="702"/>
              <a:ext cx="114" cy="157"/>
            </a:xfrm>
            <a:custGeom>
              <a:avLst/>
              <a:gdLst>
                <a:gd name="T0" fmla="*/ 379 w 569"/>
                <a:gd name="T1" fmla="*/ 63 h 787"/>
                <a:gd name="T2" fmla="*/ 335 w 569"/>
                <a:gd name="T3" fmla="*/ 85 h 787"/>
                <a:gd name="T4" fmla="*/ 306 w 569"/>
                <a:gd name="T5" fmla="*/ 121 h 787"/>
                <a:gd name="T6" fmla="*/ 296 w 569"/>
                <a:gd name="T7" fmla="*/ 168 h 787"/>
                <a:gd name="T8" fmla="*/ 306 w 569"/>
                <a:gd name="T9" fmla="*/ 216 h 787"/>
                <a:gd name="T10" fmla="*/ 335 w 569"/>
                <a:gd name="T11" fmla="*/ 253 h 787"/>
                <a:gd name="T12" fmla="*/ 379 w 569"/>
                <a:gd name="T13" fmla="*/ 274 h 787"/>
                <a:gd name="T14" fmla="*/ 427 w 569"/>
                <a:gd name="T15" fmla="*/ 274 h 787"/>
                <a:gd name="T16" fmla="*/ 469 w 569"/>
                <a:gd name="T17" fmla="*/ 253 h 787"/>
                <a:gd name="T18" fmla="*/ 499 w 569"/>
                <a:gd name="T19" fmla="*/ 216 h 787"/>
                <a:gd name="T20" fmla="*/ 510 w 569"/>
                <a:gd name="T21" fmla="*/ 168 h 787"/>
                <a:gd name="T22" fmla="*/ 499 w 569"/>
                <a:gd name="T23" fmla="*/ 121 h 787"/>
                <a:gd name="T24" fmla="*/ 469 w 569"/>
                <a:gd name="T25" fmla="*/ 85 h 787"/>
                <a:gd name="T26" fmla="*/ 427 w 569"/>
                <a:gd name="T27" fmla="*/ 63 h 787"/>
                <a:gd name="T28" fmla="*/ 402 w 569"/>
                <a:gd name="T29" fmla="*/ 0 h 787"/>
                <a:gd name="T30" fmla="*/ 467 w 569"/>
                <a:gd name="T31" fmla="*/ 14 h 787"/>
                <a:gd name="T32" fmla="*/ 521 w 569"/>
                <a:gd name="T33" fmla="*/ 49 h 787"/>
                <a:gd name="T34" fmla="*/ 557 w 569"/>
                <a:gd name="T35" fmla="*/ 103 h 787"/>
                <a:gd name="T36" fmla="*/ 569 w 569"/>
                <a:gd name="T37" fmla="*/ 168 h 787"/>
                <a:gd name="T38" fmla="*/ 557 w 569"/>
                <a:gd name="T39" fmla="*/ 233 h 787"/>
                <a:gd name="T40" fmla="*/ 521 w 569"/>
                <a:gd name="T41" fmla="*/ 287 h 787"/>
                <a:gd name="T42" fmla="*/ 467 w 569"/>
                <a:gd name="T43" fmla="*/ 324 h 787"/>
                <a:gd name="T44" fmla="*/ 402 w 569"/>
                <a:gd name="T45" fmla="*/ 336 h 787"/>
                <a:gd name="T46" fmla="*/ 356 w 569"/>
                <a:gd name="T47" fmla="*/ 331 h 787"/>
                <a:gd name="T48" fmla="*/ 38 w 569"/>
                <a:gd name="T49" fmla="*/ 760 h 787"/>
                <a:gd name="T50" fmla="*/ 280 w 569"/>
                <a:gd name="T51" fmla="*/ 282 h 787"/>
                <a:gd name="T52" fmla="*/ 247 w 569"/>
                <a:gd name="T53" fmla="*/ 230 h 787"/>
                <a:gd name="T54" fmla="*/ 235 w 569"/>
                <a:gd name="T55" fmla="*/ 168 h 787"/>
                <a:gd name="T56" fmla="*/ 249 w 569"/>
                <a:gd name="T57" fmla="*/ 103 h 787"/>
                <a:gd name="T58" fmla="*/ 284 w 569"/>
                <a:gd name="T59" fmla="*/ 49 h 787"/>
                <a:gd name="T60" fmla="*/ 338 w 569"/>
                <a:gd name="T61" fmla="*/ 14 h 787"/>
                <a:gd name="T62" fmla="*/ 402 w 569"/>
                <a:gd name="T63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9" h="787">
                  <a:moveTo>
                    <a:pt x="402" y="61"/>
                  </a:moveTo>
                  <a:lnTo>
                    <a:pt x="379" y="63"/>
                  </a:lnTo>
                  <a:lnTo>
                    <a:pt x="356" y="72"/>
                  </a:lnTo>
                  <a:lnTo>
                    <a:pt x="335" y="85"/>
                  </a:lnTo>
                  <a:lnTo>
                    <a:pt x="318" y="101"/>
                  </a:lnTo>
                  <a:lnTo>
                    <a:pt x="306" y="121"/>
                  </a:lnTo>
                  <a:lnTo>
                    <a:pt x="298" y="144"/>
                  </a:lnTo>
                  <a:lnTo>
                    <a:pt x="296" y="168"/>
                  </a:lnTo>
                  <a:lnTo>
                    <a:pt x="298" y="193"/>
                  </a:lnTo>
                  <a:lnTo>
                    <a:pt x="306" y="216"/>
                  </a:lnTo>
                  <a:lnTo>
                    <a:pt x="318" y="236"/>
                  </a:lnTo>
                  <a:lnTo>
                    <a:pt x="335" y="253"/>
                  </a:lnTo>
                  <a:lnTo>
                    <a:pt x="356" y="265"/>
                  </a:lnTo>
                  <a:lnTo>
                    <a:pt x="379" y="274"/>
                  </a:lnTo>
                  <a:lnTo>
                    <a:pt x="402" y="277"/>
                  </a:lnTo>
                  <a:lnTo>
                    <a:pt x="427" y="274"/>
                  </a:lnTo>
                  <a:lnTo>
                    <a:pt x="450" y="265"/>
                  </a:lnTo>
                  <a:lnTo>
                    <a:pt x="469" y="253"/>
                  </a:lnTo>
                  <a:lnTo>
                    <a:pt x="486" y="236"/>
                  </a:lnTo>
                  <a:lnTo>
                    <a:pt x="499" y="216"/>
                  </a:lnTo>
                  <a:lnTo>
                    <a:pt x="507" y="193"/>
                  </a:lnTo>
                  <a:lnTo>
                    <a:pt x="510" y="168"/>
                  </a:lnTo>
                  <a:lnTo>
                    <a:pt x="507" y="144"/>
                  </a:lnTo>
                  <a:lnTo>
                    <a:pt x="499" y="121"/>
                  </a:lnTo>
                  <a:lnTo>
                    <a:pt x="486" y="101"/>
                  </a:lnTo>
                  <a:lnTo>
                    <a:pt x="469" y="85"/>
                  </a:lnTo>
                  <a:lnTo>
                    <a:pt x="450" y="72"/>
                  </a:lnTo>
                  <a:lnTo>
                    <a:pt x="427" y="63"/>
                  </a:lnTo>
                  <a:lnTo>
                    <a:pt x="402" y="61"/>
                  </a:lnTo>
                  <a:close/>
                  <a:moveTo>
                    <a:pt x="402" y="0"/>
                  </a:moveTo>
                  <a:lnTo>
                    <a:pt x="436" y="3"/>
                  </a:lnTo>
                  <a:lnTo>
                    <a:pt x="467" y="14"/>
                  </a:lnTo>
                  <a:lnTo>
                    <a:pt x="496" y="29"/>
                  </a:lnTo>
                  <a:lnTo>
                    <a:pt x="521" y="49"/>
                  </a:lnTo>
                  <a:lnTo>
                    <a:pt x="541" y="74"/>
                  </a:lnTo>
                  <a:lnTo>
                    <a:pt x="557" y="103"/>
                  </a:lnTo>
                  <a:lnTo>
                    <a:pt x="566" y="135"/>
                  </a:lnTo>
                  <a:lnTo>
                    <a:pt x="569" y="168"/>
                  </a:lnTo>
                  <a:lnTo>
                    <a:pt x="566" y="203"/>
                  </a:lnTo>
                  <a:lnTo>
                    <a:pt x="557" y="233"/>
                  </a:lnTo>
                  <a:lnTo>
                    <a:pt x="541" y="262"/>
                  </a:lnTo>
                  <a:lnTo>
                    <a:pt x="521" y="287"/>
                  </a:lnTo>
                  <a:lnTo>
                    <a:pt x="496" y="308"/>
                  </a:lnTo>
                  <a:lnTo>
                    <a:pt x="467" y="324"/>
                  </a:lnTo>
                  <a:lnTo>
                    <a:pt x="436" y="333"/>
                  </a:lnTo>
                  <a:lnTo>
                    <a:pt x="402" y="336"/>
                  </a:lnTo>
                  <a:lnTo>
                    <a:pt x="379" y="335"/>
                  </a:lnTo>
                  <a:lnTo>
                    <a:pt x="356" y="331"/>
                  </a:lnTo>
                  <a:lnTo>
                    <a:pt x="74" y="787"/>
                  </a:lnTo>
                  <a:lnTo>
                    <a:pt x="38" y="760"/>
                  </a:lnTo>
                  <a:lnTo>
                    <a:pt x="0" y="735"/>
                  </a:lnTo>
                  <a:lnTo>
                    <a:pt x="280" y="282"/>
                  </a:lnTo>
                  <a:lnTo>
                    <a:pt x="260" y="257"/>
                  </a:lnTo>
                  <a:lnTo>
                    <a:pt x="247" y="230"/>
                  </a:lnTo>
                  <a:lnTo>
                    <a:pt x="239" y="200"/>
                  </a:lnTo>
                  <a:lnTo>
                    <a:pt x="235" y="168"/>
                  </a:lnTo>
                  <a:lnTo>
                    <a:pt x="239" y="135"/>
                  </a:lnTo>
                  <a:lnTo>
                    <a:pt x="249" y="103"/>
                  </a:lnTo>
                  <a:lnTo>
                    <a:pt x="264" y="74"/>
                  </a:lnTo>
                  <a:lnTo>
                    <a:pt x="284" y="49"/>
                  </a:lnTo>
                  <a:lnTo>
                    <a:pt x="309" y="29"/>
                  </a:lnTo>
                  <a:lnTo>
                    <a:pt x="338" y="14"/>
                  </a:lnTo>
                  <a:lnTo>
                    <a:pt x="369" y="3"/>
                  </a:lnTo>
                  <a:lnTo>
                    <a:pt x="4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8"/>
            <p:cNvSpPr>
              <a:spLocks noEditPoints="1"/>
            </p:cNvSpPr>
            <p:nvPr/>
          </p:nvSpPr>
          <p:spPr bwMode="auto">
            <a:xfrm>
              <a:off x="1322" y="744"/>
              <a:ext cx="472" cy="282"/>
            </a:xfrm>
            <a:custGeom>
              <a:avLst/>
              <a:gdLst>
                <a:gd name="T0" fmla="*/ 1519 w 2361"/>
                <a:gd name="T1" fmla="*/ 1158 h 1410"/>
                <a:gd name="T2" fmla="*/ 1480 w 2361"/>
                <a:gd name="T3" fmla="*/ 1242 h 1410"/>
                <a:gd name="T4" fmla="*/ 1519 w 2361"/>
                <a:gd name="T5" fmla="*/ 1327 h 1410"/>
                <a:gd name="T6" fmla="*/ 1611 w 2361"/>
                <a:gd name="T7" fmla="*/ 1347 h 1410"/>
                <a:gd name="T8" fmla="*/ 1683 w 2361"/>
                <a:gd name="T9" fmla="*/ 1290 h 1410"/>
                <a:gd name="T10" fmla="*/ 1683 w 2361"/>
                <a:gd name="T11" fmla="*/ 1195 h 1410"/>
                <a:gd name="T12" fmla="*/ 1611 w 2361"/>
                <a:gd name="T13" fmla="*/ 1137 h 1410"/>
                <a:gd name="T14" fmla="*/ 120 w 2361"/>
                <a:gd name="T15" fmla="*/ 824 h 1410"/>
                <a:gd name="T16" fmla="*/ 63 w 2361"/>
                <a:gd name="T17" fmla="*/ 896 h 1410"/>
                <a:gd name="T18" fmla="*/ 83 w 2361"/>
                <a:gd name="T19" fmla="*/ 989 h 1410"/>
                <a:gd name="T20" fmla="*/ 167 w 2361"/>
                <a:gd name="T21" fmla="*/ 1029 h 1410"/>
                <a:gd name="T22" fmla="*/ 251 w 2361"/>
                <a:gd name="T23" fmla="*/ 989 h 1410"/>
                <a:gd name="T24" fmla="*/ 272 w 2361"/>
                <a:gd name="T25" fmla="*/ 896 h 1410"/>
                <a:gd name="T26" fmla="*/ 215 w 2361"/>
                <a:gd name="T27" fmla="*/ 824 h 1410"/>
                <a:gd name="T28" fmla="*/ 1049 w 2361"/>
                <a:gd name="T29" fmla="*/ 243 h 1410"/>
                <a:gd name="T30" fmla="*/ 977 w 2361"/>
                <a:gd name="T31" fmla="*/ 301 h 1410"/>
                <a:gd name="T32" fmla="*/ 977 w 2361"/>
                <a:gd name="T33" fmla="*/ 396 h 1410"/>
                <a:gd name="T34" fmla="*/ 1049 w 2361"/>
                <a:gd name="T35" fmla="*/ 454 h 1410"/>
                <a:gd name="T36" fmla="*/ 1141 w 2361"/>
                <a:gd name="T37" fmla="*/ 433 h 1410"/>
                <a:gd name="T38" fmla="*/ 1181 w 2361"/>
                <a:gd name="T39" fmla="*/ 348 h 1410"/>
                <a:gd name="T40" fmla="*/ 1141 w 2361"/>
                <a:gd name="T41" fmla="*/ 265 h 1410"/>
                <a:gd name="T42" fmla="*/ 2122 w 2361"/>
                <a:gd name="T43" fmla="*/ 60 h 1410"/>
                <a:gd name="T44" fmla="*/ 2039 w 2361"/>
                <a:gd name="T45" fmla="*/ 101 h 1410"/>
                <a:gd name="T46" fmla="*/ 2018 w 2361"/>
                <a:gd name="T47" fmla="*/ 193 h 1410"/>
                <a:gd name="T48" fmla="*/ 2075 w 2361"/>
                <a:gd name="T49" fmla="*/ 265 h 1410"/>
                <a:gd name="T50" fmla="*/ 2169 w 2361"/>
                <a:gd name="T51" fmla="*/ 265 h 1410"/>
                <a:gd name="T52" fmla="*/ 2226 w 2361"/>
                <a:gd name="T53" fmla="*/ 193 h 1410"/>
                <a:gd name="T54" fmla="*/ 2206 w 2361"/>
                <a:gd name="T55" fmla="*/ 101 h 1410"/>
                <a:gd name="T56" fmla="*/ 2122 w 2361"/>
                <a:gd name="T57" fmla="*/ 60 h 1410"/>
                <a:gd name="T58" fmla="*/ 2216 w 2361"/>
                <a:gd name="T59" fmla="*/ 29 h 1410"/>
                <a:gd name="T60" fmla="*/ 2286 w 2361"/>
                <a:gd name="T61" fmla="*/ 134 h 1410"/>
                <a:gd name="T62" fmla="*/ 2264 w 2361"/>
                <a:gd name="T63" fmla="*/ 258 h 1410"/>
                <a:gd name="T64" fmla="*/ 2282 w 2361"/>
                <a:gd name="T65" fmla="*/ 539 h 1410"/>
                <a:gd name="T66" fmla="*/ 2106 w 2361"/>
                <a:gd name="T67" fmla="*/ 336 h 1410"/>
                <a:gd name="T68" fmla="*/ 1742 w 2361"/>
                <a:gd name="T69" fmla="*/ 1181 h 1410"/>
                <a:gd name="T70" fmla="*/ 1740 w 2361"/>
                <a:gd name="T71" fmla="*/ 1308 h 1410"/>
                <a:gd name="T72" fmla="*/ 1651 w 2361"/>
                <a:gd name="T73" fmla="*/ 1398 h 1410"/>
                <a:gd name="T74" fmla="*/ 1522 w 2361"/>
                <a:gd name="T75" fmla="*/ 1398 h 1410"/>
                <a:gd name="T76" fmla="*/ 1433 w 2361"/>
                <a:gd name="T77" fmla="*/ 1308 h 1410"/>
                <a:gd name="T78" fmla="*/ 1431 w 2361"/>
                <a:gd name="T79" fmla="*/ 1180 h 1410"/>
                <a:gd name="T80" fmla="*/ 1102 w 2361"/>
                <a:gd name="T81" fmla="*/ 514 h 1410"/>
                <a:gd name="T82" fmla="*/ 988 w 2361"/>
                <a:gd name="T83" fmla="*/ 492 h 1410"/>
                <a:gd name="T84" fmla="*/ 334 w 2361"/>
                <a:gd name="T85" fmla="*/ 922 h 1410"/>
                <a:gd name="T86" fmla="*/ 285 w 2361"/>
                <a:gd name="T87" fmla="*/ 1041 h 1410"/>
                <a:gd name="T88" fmla="*/ 167 w 2361"/>
                <a:gd name="T89" fmla="*/ 1090 h 1410"/>
                <a:gd name="T90" fmla="*/ 49 w 2361"/>
                <a:gd name="T91" fmla="*/ 1041 h 1410"/>
                <a:gd name="T92" fmla="*/ 0 w 2361"/>
                <a:gd name="T93" fmla="*/ 922 h 1410"/>
                <a:gd name="T94" fmla="*/ 49 w 2361"/>
                <a:gd name="T95" fmla="*/ 803 h 1410"/>
                <a:gd name="T96" fmla="*/ 167 w 2361"/>
                <a:gd name="T97" fmla="*/ 753 h 1410"/>
                <a:gd name="T98" fmla="*/ 280 w 2361"/>
                <a:gd name="T99" fmla="*/ 797 h 1410"/>
                <a:gd name="T100" fmla="*/ 910 w 2361"/>
                <a:gd name="T101" fmla="*/ 315 h 1410"/>
                <a:gd name="T102" fmla="*/ 981 w 2361"/>
                <a:gd name="T103" fmla="*/ 209 h 1410"/>
                <a:gd name="T104" fmla="*/ 1107 w 2361"/>
                <a:gd name="T105" fmla="*/ 184 h 1410"/>
                <a:gd name="T106" fmla="*/ 1213 w 2361"/>
                <a:gd name="T107" fmla="*/ 254 h 1410"/>
                <a:gd name="T108" fmla="*/ 1239 w 2361"/>
                <a:gd name="T109" fmla="*/ 378 h 1410"/>
                <a:gd name="T110" fmla="*/ 1541 w 2361"/>
                <a:gd name="T111" fmla="*/ 1081 h 1410"/>
                <a:gd name="T112" fmla="*/ 1633 w 2361"/>
                <a:gd name="T113" fmla="*/ 1081 h 1410"/>
                <a:gd name="T114" fmla="*/ 1965 w 2361"/>
                <a:gd name="T115" fmla="*/ 224 h 1410"/>
                <a:gd name="T116" fmla="*/ 1968 w 2361"/>
                <a:gd name="T117" fmla="*/ 103 h 1410"/>
                <a:gd name="T118" fmla="*/ 2057 w 2361"/>
                <a:gd name="T119" fmla="*/ 13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61" h="1410">
                  <a:moveTo>
                    <a:pt x="1586" y="1134"/>
                  </a:moveTo>
                  <a:lnTo>
                    <a:pt x="1561" y="1137"/>
                  </a:lnTo>
                  <a:lnTo>
                    <a:pt x="1540" y="1146"/>
                  </a:lnTo>
                  <a:lnTo>
                    <a:pt x="1519" y="1158"/>
                  </a:lnTo>
                  <a:lnTo>
                    <a:pt x="1502" y="1174"/>
                  </a:lnTo>
                  <a:lnTo>
                    <a:pt x="1490" y="1195"/>
                  </a:lnTo>
                  <a:lnTo>
                    <a:pt x="1482" y="1218"/>
                  </a:lnTo>
                  <a:lnTo>
                    <a:pt x="1480" y="1242"/>
                  </a:lnTo>
                  <a:lnTo>
                    <a:pt x="1482" y="1267"/>
                  </a:lnTo>
                  <a:lnTo>
                    <a:pt x="1490" y="1290"/>
                  </a:lnTo>
                  <a:lnTo>
                    <a:pt x="1502" y="1309"/>
                  </a:lnTo>
                  <a:lnTo>
                    <a:pt x="1519" y="1327"/>
                  </a:lnTo>
                  <a:lnTo>
                    <a:pt x="1540" y="1339"/>
                  </a:lnTo>
                  <a:lnTo>
                    <a:pt x="1561" y="1347"/>
                  </a:lnTo>
                  <a:lnTo>
                    <a:pt x="1586" y="1351"/>
                  </a:lnTo>
                  <a:lnTo>
                    <a:pt x="1611" y="1347"/>
                  </a:lnTo>
                  <a:lnTo>
                    <a:pt x="1633" y="1339"/>
                  </a:lnTo>
                  <a:lnTo>
                    <a:pt x="1653" y="1327"/>
                  </a:lnTo>
                  <a:lnTo>
                    <a:pt x="1670" y="1309"/>
                  </a:lnTo>
                  <a:lnTo>
                    <a:pt x="1683" y="1290"/>
                  </a:lnTo>
                  <a:lnTo>
                    <a:pt x="1691" y="1267"/>
                  </a:lnTo>
                  <a:lnTo>
                    <a:pt x="1693" y="1242"/>
                  </a:lnTo>
                  <a:lnTo>
                    <a:pt x="1691" y="1218"/>
                  </a:lnTo>
                  <a:lnTo>
                    <a:pt x="1683" y="1195"/>
                  </a:lnTo>
                  <a:lnTo>
                    <a:pt x="1670" y="1174"/>
                  </a:lnTo>
                  <a:lnTo>
                    <a:pt x="1653" y="1158"/>
                  </a:lnTo>
                  <a:lnTo>
                    <a:pt x="1633" y="1146"/>
                  </a:lnTo>
                  <a:lnTo>
                    <a:pt x="1611" y="1137"/>
                  </a:lnTo>
                  <a:lnTo>
                    <a:pt x="1586" y="1134"/>
                  </a:lnTo>
                  <a:close/>
                  <a:moveTo>
                    <a:pt x="167" y="814"/>
                  </a:moveTo>
                  <a:lnTo>
                    <a:pt x="142" y="816"/>
                  </a:lnTo>
                  <a:lnTo>
                    <a:pt x="120" y="824"/>
                  </a:lnTo>
                  <a:lnTo>
                    <a:pt x="100" y="837"/>
                  </a:lnTo>
                  <a:lnTo>
                    <a:pt x="83" y="854"/>
                  </a:lnTo>
                  <a:lnTo>
                    <a:pt x="70" y="875"/>
                  </a:lnTo>
                  <a:lnTo>
                    <a:pt x="63" y="896"/>
                  </a:lnTo>
                  <a:lnTo>
                    <a:pt x="60" y="922"/>
                  </a:lnTo>
                  <a:lnTo>
                    <a:pt x="63" y="947"/>
                  </a:lnTo>
                  <a:lnTo>
                    <a:pt x="70" y="970"/>
                  </a:lnTo>
                  <a:lnTo>
                    <a:pt x="83" y="989"/>
                  </a:lnTo>
                  <a:lnTo>
                    <a:pt x="100" y="1006"/>
                  </a:lnTo>
                  <a:lnTo>
                    <a:pt x="120" y="1019"/>
                  </a:lnTo>
                  <a:lnTo>
                    <a:pt x="142" y="1027"/>
                  </a:lnTo>
                  <a:lnTo>
                    <a:pt x="167" y="1029"/>
                  </a:lnTo>
                  <a:lnTo>
                    <a:pt x="192" y="1027"/>
                  </a:lnTo>
                  <a:lnTo>
                    <a:pt x="215" y="1019"/>
                  </a:lnTo>
                  <a:lnTo>
                    <a:pt x="234" y="1006"/>
                  </a:lnTo>
                  <a:lnTo>
                    <a:pt x="251" y="989"/>
                  </a:lnTo>
                  <a:lnTo>
                    <a:pt x="264" y="970"/>
                  </a:lnTo>
                  <a:lnTo>
                    <a:pt x="272" y="947"/>
                  </a:lnTo>
                  <a:lnTo>
                    <a:pt x="274" y="922"/>
                  </a:lnTo>
                  <a:lnTo>
                    <a:pt x="272" y="896"/>
                  </a:lnTo>
                  <a:lnTo>
                    <a:pt x="264" y="875"/>
                  </a:lnTo>
                  <a:lnTo>
                    <a:pt x="251" y="854"/>
                  </a:lnTo>
                  <a:lnTo>
                    <a:pt x="234" y="837"/>
                  </a:lnTo>
                  <a:lnTo>
                    <a:pt x="215" y="824"/>
                  </a:lnTo>
                  <a:lnTo>
                    <a:pt x="192" y="816"/>
                  </a:lnTo>
                  <a:lnTo>
                    <a:pt x="167" y="814"/>
                  </a:lnTo>
                  <a:close/>
                  <a:moveTo>
                    <a:pt x="1074" y="241"/>
                  </a:moveTo>
                  <a:lnTo>
                    <a:pt x="1049" y="243"/>
                  </a:lnTo>
                  <a:lnTo>
                    <a:pt x="1026" y="252"/>
                  </a:lnTo>
                  <a:lnTo>
                    <a:pt x="1007" y="265"/>
                  </a:lnTo>
                  <a:lnTo>
                    <a:pt x="990" y="281"/>
                  </a:lnTo>
                  <a:lnTo>
                    <a:pt x="977" y="301"/>
                  </a:lnTo>
                  <a:lnTo>
                    <a:pt x="969" y="324"/>
                  </a:lnTo>
                  <a:lnTo>
                    <a:pt x="966" y="348"/>
                  </a:lnTo>
                  <a:lnTo>
                    <a:pt x="969" y="373"/>
                  </a:lnTo>
                  <a:lnTo>
                    <a:pt x="977" y="396"/>
                  </a:lnTo>
                  <a:lnTo>
                    <a:pt x="990" y="416"/>
                  </a:lnTo>
                  <a:lnTo>
                    <a:pt x="1007" y="433"/>
                  </a:lnTo>
                  <a:lnTo>
                    <a:pt x="1026" y="446"/>
                  </a:lnTo>
                  <a:lnTo>
                    <a:pt x="1049" y="454"/>
                  </a:lnTo>
                  <a:lnTo>
                    <a:pt x="1074" y="457"/>
                  </a:lnTo>
                  <a:lnTo>
                    <a:pt x="1098" y="454"/>
                  </a:lnTo>
                  <a:lnTo>
                    <a:pt x="1120" y="446"/>
                  </a:lnTo>
                  <a:lnTo>
                    <a:pt x="1141" y="433"/>
                  </a:lnTo>
                  <a:lnTo>
                    <a:pt x="1157" y="416"/>
                  </a:lnTo>
                  <a:lnTo>
                    <a:pt x="1169" y="396"/>
                  </a:lnTo>
                  <a:lnTo>
                    <a:pt x="1178" y="373"/>
                  </a:lnTo>
                  <a:lnTo>
                    <a:pt x="1181" y="348"/>
                  </a:lnTo>
                  <a:lnTo>
                    <a:pt x="1178" y="324"/>
                  </a:lnTo>
                  <a:lnTo>
                    <a:pt x="1169" y="301"/>
                  </a:lnTo>
                  <a:lnTo>
                    <a:pt x="1157" y="281"/>
                  </a:lnTo>
                  <a:lnTo>
                    <a:pt x="1141" y="265"/>
                  </a:lnTo>
                  <a:lnTo>
                    <a:pt x="1120" y="252"/>
                  </a:lnTo>
                  <a:lnTo>
                    <a:pt x="1098" y="243"/>
                  </a:lnTo>
                  <a:lnTo>
                    <a:pt x="1074" y="241"/>
                  </a:lnTo>
                  <a:close/>
                  <a:moveTo>
                    <a:pt x="2122" y="60"/>
                  </a:moveTo>
                  <a:lnTo>
                    <a:pt x="2098" y="63"/>
                  </a:lnTo>
                  <a:lnTo>
                    <a:pt x="2075" y="71"/>
                  </a:lnTo>
                  <a:lnTo>
                    <a:pt x="2056" y="84"/>
                  </a:lnTo>
                  <a:lnTo>
                    <a:pt x="2039" y="101"/>
                  </a:lnTo>
                  <a:lnTo>
                    <a:pt x="2026" y="121"/>
                  </a:lnTo>
                  <a:lnTo>
                    <a:pt x="2018" y="143"/>
                  </a:lnTo>
                  <a:lnTo>
                    <a:pt x="2015" y="169"/>
                  </a:lnTo>
                  <a:lnTo>
                    <a:pt x="2018" y="193"/>
                  </a:lnTo>
                  <a:lnTo>
                    <a:pt x="2026" y="216"/>
                  </a:lnTo>
                  <a:lnTo>
                    <a:pt x="2039" y="236"/>
                  </a:lnTo>
                  <a:lnTo>
                    <a:pt x="2056" y="252"/>
                  </a:lnTo>
                  <a:lnTo>
                    <a:pt x="2075" y="265"/>
                  </a:lnTo>
                  <a:lnTo>
                    <a:pt x="2098" y="274"/>
                  </a:lnTo>
                  <a:lnTo>
                    <a:pt x="2122" y="276"/>
                  </a:lnTo>
                  <a:lnTo>
                    <a:pt x="2147" y="274"/>
                  </a:lnTo>
                  <a:lnTo>
                    <a:pt x="2169" y="265"/>
                  </a:lnTo>
                  <a:lnTo>
                    <a:pt x="2190" y="252"/>
                  </a:lnTo>
                  <a:lnTo>
                    <a:pt x="2206" y="236"/>
                  </a:lnTo>
                  <a:lnTo>
                    <a:pt x="2218" y="216"/>
                  </a:lnTo>
                  <a:lnTo>
                    <a:pt x="2226" y="193"/>
                  </a:lnTo>
                  <a:lnTo>
                    <a:pt x="2230" y="169"/>
                  </a:lnTo>
                  <a:lnTo>
                    <a:pt x="2226" y="143"/>
                  </a:lnTo>
                  <a:lnTo>
                    <a:pt x="2218" y="121"/>
                  </a:lnTo>
                  <a:lnTo>
                    <a:pt x="2206" y="101"/>
                  </a:lnTo>
                  <a:lnTo>
                    <a:pt x="2190" y="84"/>
                  </a:lnTo>
                  <a:lnTo>
                    <a:pt x="2169" y="71"/>
                  </a:lnTo>
                  <a:lnTo>
                    <a:pt x="2147" y="63"/>
                  </a:lnTo>
                  <a:lnTo>
                    <a:pt x="2122" y="60"/>
                  </a:lnTo>
                  <a:close/>
                  <a:moveTo>
                    <a:pt x="2122" y="0"/>
                  </a:moveTo>
                  <a:lnTo>
                    <a:pt x="2156" y="4"/>
                  </a:lnTo>
                  <a:lnTo>
                    <a:pt x="2188" y="13"/>
                  </a:lnTo>
                  <a:lnTo>
                    <a:pt x="2216" y="29"/>
                  </a:lnTo>
                  <a:lnTo>
                    <a:pt x="2240" y="50"/>
                  </a:lnTo>
                  <a:lnTo>
                    <a:pt x="2260" y="75"/>
                  </a:lnTo>
                  <a:lnTo>
                    <a:pt x="2276" y="103"/>
                  </a:lnTo>
                  <a:lnTo>
                    <a:pt x="2286" y="134"/>
                  </a:lnTo>
                  <a:lnTo>
                    <a:pt x="2290" y="169"/>
                  </a:lnTo>
                  <a:lnTo>
                    <a:pt x="2286" y="201"/>
                  </a:lnTo>
                  <a:lnTo>
                    <a:pt x="2277" y="230"/>
                  </a:lnTo>
                  <a:lnTo>
                    <a:pt x="2264" y="258"/>
                  </a:lnTo>
                  <a:lnTo>
                    <a:pt x="2244" y="283"/>
                  </a:lnTo>
                  <a:lnTo>
                    <a:pt x="2361" y="495"/>
                  </a:lnTo>
                  <a:lnTo>
                    <a:pt x="2322" y="515"/>
                  </a:lnTo>
                  <a:lnTo>
                    <a:pt x="2282" y="539"/>
                  </a:lnTo>
                  <a:lnTo>
                    <a:pt x="2167" y="330"/>
                  </a:lnTo>
                  <a:lnTo>
                    <a:pt x="2144" y="335"/>
                  </a:lnTo>
                  <a:lnTo>
                    <a:pt x="2122" y="337"/>
                  </a:lnTo>
                  <a:lnTo>
                    <a:pt x="2106" y="336"/>
                  </a:lnTo>
                  <a:lnTo>
                    <a:pt x="2091" y="333"/>
                  </a:lnTo>
                  <a:lnTo>
                    <a:pt x="1711" y="1130"/>
                  </a:lnTo>
                  <a:lnTo>
                    <a:pt x="1728" y="1154"/>
                  </a:lnTo>
                  <a:lnTo>
                    <a:pt x="1742" y="1181"/>
                  </a:lnTo>
                  <a:lnTo>
                    <a:pt x="1750" y="1211"/>
                  </a:lnTo>
                  <a:lnTo>
                    <a:pt x="1753" y="1242"/>
                  </a:lnTo>
                  <a:lnTo>
                    <a:pt x="1750" y="1276"/>
                  </a:lnTo>
                  <a:lnTo>
                    <a:pt x="1740" y="1308"/>
                  </a:lnTo>
                  <a:lnTo>
                    <a:pt x="1725" y="1337"/>
                  </a:lnTo>
                  <a:lnTo>
                    <a:pt x="1705" y="1361"/>
                  </a:lnTo>
                  <a:lnTo>
                    <a:pt x="1680" y="1382"/>
                  </a:lnTo>
                  <a:lnTo>
                    <a:pt x="1651" y="1398"/>
                  </a:lnTo>
                  <a:lnTo>
                    <a:pt x="1620" y="1407"/>
                  </a:lnTo>
                  <a:lnTo>
                    <a:pt x="1586" y="1410"/>
                  </a:lnTo>
                  <a:lnTo>
                    <a:pt x="1552" y="1407"/>
                  </a:lnTo>
                  <a:lnTo>
                    <a:pt x="1522" y="1398"/>
                  </a:lnTo>
                  <a:lnTo>
                    <a:pt x="1493" y="1382"/>
                  </a:lnTo>
                  <a:lnTo>
                    <a:pt x="1468" y="1361"/>
                  </a:lnTo>
                  <a:lnTo>
                    <a:pt x="1448" y="1337"/>
                  </a:lnTo>
                  <a:lnTo>
                    <a:pt x="1433" y="1308"/>
                  </a:lnTo>
                  <a:lnTo>
                    <a:pt x="1423" y="1276"/>
                  </a:lnTo>
                  <a:lnTo>
                    <a:pt x="1419" y="1242"/>
                  </a:lnTo>
                  <a:lnTo>
                    <a:pt x="1423" y="1210"/>
                  </a:lnTo>
                  <a:lnTo>
                    <a:pt x="1431" y="1180"/>
                  </a:lnTo>
                  <a:lnTo>
                    <a:pt x="1445" y="1153"/>
                  </a:lnTo>
                  <a:lnTo>
                    <a:pt x="1464" y="1129"/>
                  </a:lnTo>
                  <a:lnTo>
                    <a:pt x="1130" y="507"/>
                  </a:lnTo>
                  <a:lnTo>
                    <a:pt x="1102" y="514"/>
                  </a:lnTo>
                  <a:lnTo>
                    <a:pt x="1074" y="516"/>
                  </a:lnTo>
                  <a:lnTo>
                    <a:pt x="1043" y="514"/>
                  </a:lnTo>
                  <a:lnTo>
                    <a:pt x="1015" y="506"/>
                  </a:lnTo>
                  <a:lnTo>
                    <a:pt x="988" y="492"/>
                  </a:lnTo>
                  <a:lnTo>
                    <a:pt x="965" y="475"/>
                  </a:lnTo>
                  <a:lnTo>
                    <a:pt x="327" y="875"/>
                  </a:lnTo>
                  <a:lnTo>
                    <a:pt x="333" y="898"/>
                  </a:lnTo>
                  <a:lnTo>
                    <a:pt x="334" y="922"/>
                  </a:lnTo>
                  <a:lnTo>
                    <a:pt x="331" y="956"/>
                  </a:lnTo>
                  <a:lnTo>
                    <a:pt x="320" y="987"/>
                  </a:lnTo>
                  <a:lnTo>
                    <a:pt x="306" y="1015"/>
                  </a:lnTo>
                  <a:lnTo>
                    <a:pt x="285" y="1041"/>
                  </a:lnTo>
                  <a:lnTo>
                    <a:pt x="260" y="1061"/>
                  </a:lnTo>
                  <a:lnTo>
                    <a:pt x="232" y="1077"/>
                  </a:lnTo>
                  <a:lnTo>
                    <a:pt x="201" y="1086"/>
                  </a:lnTo>
                  <a:lnTo>
                    <a:pt x="167" y="1090"/>
                  </a:lnTo>
                  <a:lnTo>
                    <a:pt x="133" y="1086"/>
                  </a:lnTo>
                  <a:lnTo>
                    <a:pt x="102" y="1077"/>
                  </a:lnTo>
                  <a:lnTo>
                    <a:pt x="74" y="1061"/>
                  </a:lnTo>
                  <a:lnTo>
                    <a:pt x="49" y="1041"/>
                  </a:lnTo>
                  <a:lnTo>
                    <a:pt x="28" y="1015"/>
                  </a:lnTo>
                  <a:lnTo>
                    <a:pt x="14" y="987"/>
                  </a:lnTo>
                  <a:lnTo>
                    <a:pt x="3" y="956"/>
                  </a:lnTo>
                  <a:lnTo>
                    <a:pt x="0" y="922"/>
                  </a:lnTo>
                  <a:lnTo>
                    <a:pt x="3" y="887"/>
                  </a:lnTo>
                  <a:lnTo>
                    <a:pt x="14" y="856"/>
                  </a:lnTo>
                  <a:lnTo>
                    <a:pt x="28" y="828"/>
                  </a:lnTo>
                  <a:lnTo>
                    <a:pt x="49" y="803"/>
                  </a:lnTo>
                  <a:lnTo>
                    <a:pt x="74" y="782"/>
                  </a:lnTo>
                  <a:lnTo>
                    <a:pt x="102" y="767"/>
                  </a:lnTo>
                  <a:lnTo>
                    <a:pt x="133" y="757"/>
                  </a:lnTo>
                  <a:lnTo>
                    <a:pt x="167" y="753"/>
                  </a:lnTo>
                  <a:lnTo>
                    <a:pt x="199" y="757"/>
                  </a:lnTo>
                  <a:lnTo>
                    <a:pt x="228" y="765"/>
                  </a:lnTo>
                  <a:lnTo>
                    <a:pt x="256" y="779"/>
                  </a:lnTo>
                  <a:lnTo>
                    <a:pt x="280" y="797"/>
                  </a:lnTo>
                  <a:lnTo>
                    <a:pt x="914" y="399"/>
                  </a:lnTo>
                  <a:lnTo>
                    <a:pt x="908" y="375"/>
                  </a:lnTo>
                  <a:lnTo>
                    <a:pt x="907" y="348"/>
                  </a:lnTo>
                  <a:lnTo>
                    <a:pt x="910" y="315"/>
                  </a:lnTo>
                  <a:lnTo>
                    <a:pt x="919" y="283"/>
                  </a:lnTo>
                  <a:lnTo>
                    <a:pt x="935" y="254"/>
                  </a:lnTo>
                  <a:lnTo>
                    <a:pt x="956" y="229"/>
                  </a:lnTo>
                  <a:lnTo>
                    <a:pt x="981" y="209"/>
                  </a:lnTo>
                  <a:lnTo>
                    <a:pt x="1009" y="194"/>
                  </a:lnTo>
                  <a:lnTo>
                    <a:pt x="1040" y="184"/>
                  </a:lnTo>
                  <a:lnTo>
                    <a:pt x="1074" y="180"/>
                  </a:lnTo>
                  <a:lnTo>
                    <a:pt x="1107" y="184"/>
                  </a:lnTo>
                  <a:lnTo>
                    <a:pt x="1139" y="194"/>
                  </a:lnTo>
                  <a:lnTo>
                    <a:pt x="1167" y="209"/>
                  </a:lnTo>
                  <a:lnTo>
                    <a:pt x="1192" y="229"/>
                  </a:lnTo>
                  <a:lnTo>
                    <a:pt x="1213" y="254"/>
                  </a:lnTo>
                  <a:lnTo>
                    <a:pt x="1227" y="283"/>
                  </a:lnTo>
                  <a:lnTo>
                    <a:pt x="1238" y="315"/>
                  </a:lnTo>
                  <a:lnTo>
                    <a:pt x="1241" y="348"/>
                  </a:lnTo>
                  <a:lnTo>
                    <a:pt x="1239" y="378"/>
                  </a:lnTo>
                  <a:lnTo>
                    <a:pt x="1231" y="405"/>
                  </a:lnTo>
                  <a:lnTo>
                    <a:pt x="1219" y="431"/>
                  </a:lnTo>
                  <a:lnTo>
                    <a:pt x="1205" y="454"/>
                  </a:lnTo>
                  <a:lnTo>
                    <a:pt x="1541" y="1081"/>
                  </a:lnTo>
                  <a:lnTo>
                    <a:pt x="1564" y="1076"/>
                  </a:lnTo>
                  <a:lnTo>
                    <a:pt x="1586" y="1074"/>
                  </a:lnTo>
                  <a:lnTo>
                    <a:pt x="1610" y="1076"/>
                  </a:lnTo>
                  <a:lnTo>
                    <a:pt x="1633" y="1081"/>
                  </a:lnTo>
                  <a:lnTo>
                    <a:pt x="2009" y="292"/>
                  </a:lnTo>
                  <a:lnTo>
                    <a:pt x="1991" y="272"/>
                  </a:lnTo>
                  <a:lnTo>
                    <a:pt x="1976" y="249"/>
                  </a:lnTo>
                  <a:lnTo>
                    <a:pt x="1965" y="224"/>
                  </a:lnTo>
                  <a:lnTo>
                    <a:pt x="1958" y="197"/>
                  </a:lnTo>
                  <a:lnTo>
                    <a:pt x="1955" y="169"/>
                  </a:lnTo>
                  <a:lnTo>
                    <a:pt x="1958" y="134"/>
                  </a:lnTo>
                  <a:lnTo>
                    <a:pt x="1968" y="103"/>
                  </a:lnTo>
                  <a:lnTo>
                    <a:pt x="1984" y="75"/>
                  </a:lnTo>
                  <a:lnTo>
                    <a:pt x="2005" y="50"/>
                  </a:lnTo>
                  <a:lnTo>
                    <a:pt x="2028" y="29"/>
                  </a:lnTo>
                  <a:lnTo>
                    <a:pt x="2057" y="13"/>
                  </a:lnTo>
                  <a:lnTo>
                    <a:pt x="2089" y="4"/>
                  </a:lnTo>
                  <a:lnTo>
                    <a:pt x="21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1729" y="840"/>
              <a:ext cx="337" cy="371"/>
            </a:xfrm>
            <a:custGeom>
              <a:avLst/>
              <a:gdLst>
                <a:gd name="T0" fmla="*/ 463 w 1685"/>
                <a:gd name="T1" fmla="*/ 167 h 1853"/>
                <a:gd name="T2" fmla="*/ 334 w 1685"/>
                <a:gd name="T3" fmla="*/ 227 h 1853"/>
                <a:gd name="T4" fmla="*/ 231 w 1685"/>
                <a:gd name="T5" fmla="*/ 329 h 1853"/>
                <a:gd name="T6" fmla="*/ 170 w 1685"/>
                <a:gd name="T7" fmla="*/ 455 h 1853"/>
                <a:gd name="T8" fmla="*/ 153 w 1685"/>
                <a:gd name="T9" fmla="*/ 592 h 1853"/>
                <a:gd name="T10" fmla="*/ 181 w 1685"/>
                <a:gd name="T11" fmla="*/ 729 h 1853"/>
                <a:gd name="T12" fmla="*/ 255 w 1685"/>
                <a:gd name="T13" fmla="*/ 853 h 1853"/>
                <a:gd name="T14" fmla="*/ 366 w 1685"/>
                <a:gd name="T15" fmla="*/ 943 h 1853"/>
                <a:gd name="T16" fmla="*/ 497 w 1685"/>
                <a:gd name="T17" fmla="*/ 990 h 1853"/>
                <a:gd name="T18" fmla="*/ 634 w 1685"/>
                <a:gd name="T19" fmla="*/ 992 h 1853"/>
                <a:gd name="T20" fmla="*/ 767 w 1685"/>
                <a:gd name="T21" fmla="*/ 949 h 1853"/>
                <a:gd name="T22" fmla="*/ 882 w 1685"/>
                <a:gd name="T23" fmla="*/ 860 h 1853"/>
                <a:gd name="T24" fmla="*/ 957 w 1685"/>
                <a:gd name="T25" fmla="*/ 740 h 1853"/>
                <a:gd name="T26" fmla="*/ 990 w 1685"/>
                <a:gd name="T27" fmla="*/ 605 h 1853"/>
                <a:gd name="T28" fmla="*/ 976 w 1685"/>
                <a:gd name="T29" fmla="*/ 466 h 1853"/>
                <a:gd name="T30" fmla="*/ 917 w 1685"/>
                <a:gd name="T31" fmla="*/ 337 h 1853"/>
                <a:gd name="T32" fmla="*/ 816 w 1685"/>
                <a:gd name="T33" fmla="*/ 232 h 1853"/>
                <a:gd name="T34" fmla="*/ 691 w 1685"/>
                <a:gd name="T35" fmla="*/ 170 h 1853"/>
                <a:gd name="T36" fmla="*/ 554 w 1685"/>
                <a:gd name="T37" fmla="*/ 154 h 1853"/>
                <a:gd name="T38" fmla="*/ 665 w 1685"/>
                <a:gd name="T39" fmla="*/ 8 h 1853"/>
                <a:gd name="T40" fmla="*/ 822 w 1685"/>
                <a:gd name="T41" fmla="*/ 59 h 1853"/>
                <a:gd name="T42" fmla="*/ 962 w 1685"/>
                <a:gd name="T43" fmla="*/ 155 h 1853"/>
                <a:gd name="T44" fmla="*/ 1067 w 1685"/>
                <a:gd name="T45" fmla="*/ 290 h 1853"/>
                <a:gd name="T46" fmla="*/ 1128 w 1685"/>
                <a:gd name="T47" fmla="*/ 444 h 1853"/>
                <a:gd name="T48" fmla="*/ 1141 w 1685"/>
                <a:gd name="T49" fmla="*/ 606 h 1853"/>
                <a:gd name="T50" fmla="*/ 1109 w 1685"/>
                <a:gd name="T51" fmla="*/ 765 h 1853"/>
                <a:gd name="T52" fmla="*/ 1034 w 1685"/>
                <a:gd name="T53" fmla="*/ 910 h 1853"/>
                <a:gd name="T54" fmla="*/ 1679 w 1685"/>
                <a:gd name="T55" fmla="*/ 1743 h 1853"/>
                <a:gd name="T56" fmla="*/ 1682 w 1685"/>
                <a:gd name="T57" fmla="*/ 1800 h 1853"/>
                <a:gd name="T58" fmla="*/ 1643 w 1685"/>
                <a:gd name="T59" fmla="*/ 1845 h 1853"/>
                <a:gd name="T60" fmla="*/ 1587 w 1685"/>
                <a:gd name="T61" fmla="*/ 1848 h 1853"/>
                <a:gd name="T62" fmla="*/ 885 w 1685"/>
                <a:gd name="T63" fmla="*/ 1054 h 1853"/>
                <a:gd name="T64" fmla="*/ 735 w 1685"/>
                <a:gd name="T65" fmla="*/ 1125 h 1853"/>
                <a:gd name="T66" fmla="*/ 576 w 1685"/>
                <a:gd name="T67" fmla="*/ 1149 h 1853"/>
                <a:gd name="T68" fmla="*/ 417 w 1685"/>
                <a:gd name="T69" fmla="*/ 1129 h 1853"/>
                <a:gd name="T70" fmla="*/ 268 w 1685"/>
                <a:gd name="T71" fmla="*/ 1062 h 1853"/>
                <a:gd name="T72" fmla="*/ 140 w 1685"/>
                <a:gd name="T73" fmla="*/ 952 h 1853"/>
                <a:gd name="T74" fmla="*/ 48 w 1685"/>
                <a:gd name="T75" fmla="*/ 807 h 1853"/>
                <a:gd name="T76" fmla="*/ 5 w 1685"/>
                <a:gd name="T77" fmla="*/ 646 h 1853"/>
                <a:gd name="T78" fmla="*/ 8 w 1685"/>
                <a:gd name="T79" fmla="*/ 481 h 1853"/>
                <a:gd name="T80" fmla="*/ 58 w 1685"/>
                <a:gd name="T81" fmla="*/ 322 h 1853"/>
                <a:gd name="T82" fmla="*/ 154 w 1685"/>
                <a:gd name="T83" fmla="*/ 182 h 1853"/>
                <a:gd name="T84" fmla="*/ 290 w 1685"/>
                <a:gd name="T85" fmla="*/ 74 h 1853"/>
                <a:gd name="T86" fmla="*/ 447 w 1685"/>
                <a:gd name="T87" fmla="*/ 14 h 1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85" h="1853">
                  <a:moveTo>
                    <a:pt x="554" y="154"/>
                  </a:moveTo>
                  <a:lnTo>
                    <a:pt x="508" y="157"/>
                  </a:lnTo>
                  <a:lnTo>
                    <a:pt x="463" y="167"/>
                  </a:lnTo>
                  <a:lnTo>
                    <a:pt x="418" y="181"/>
                  </a:lnTo>
                  <a:lnTo>
                    <a:pt x="375" y="202"/>
                  </a:lnTo>
                  <a:lnTo>
                    <a:pt x="334" y="227"/>
                  </a:lnTo>
                  <a:lnTo>
                    <a:pt x="296" y="257"/>
                  </a:lnTo>
                  <a:lnTo>
                    <a:pt x="260" y="291"/>
                  </a:lnTo>
                  <a:lnTo>
                    <a:pt x="231" y="329"/>
                  </a:lnTo>
                  <a:lnTo>
                    <a:pt x="205" y="369"/>
                  </a:lnTo>
                  <a:lnTo>
                    <a:pt x="184" y="411"/>
                  </a:lnTo>
                  <a:lnTo>
                    <a:pt x="170" y="455"/>
                  </a:lnTo>
                  <a:lnTo>
                    <a:pt x="158" y="500"/>
                  </a:lnTo>
                  <a:lnTo>
                    <a:pt x="153" y="546"/>
                  </a:lnTo>
                  <a:lnTo>
                    <a:pt x="153" y="592"/>
                  </a:lnTo>
                  <a:lnTo>
                    <a:pt x="157" y="639"/>
                  </a:lnTo>
                  <a:lnTo>
                    <a:pt x="166" y="685"/>
                  </a:lnTo>
                  <a:lnTo>
                    <a:pt x="181" y="729"/>
                  </a:lnTo>
                  <a:lnTo>
                    <a:pt x="200" y="773"/>
                  </a:lnTo>
                  <a:lnTo>
                    <a:pt x="225" y="814"/>
                  </a:lnTo>
                  <a:lnTo>
                    <a:pt x="255" y="853"/>
                  </a:lnTo>
                  <a:lnTo>
                    <a:pt x="289" y="888"/>
                  </a:lnTo>
                  <a:lnTo>
                    <a:pt x="326" y="918"/>
                  </a:lnTo>
                  <a:lnTo>
                    <a:pt x="366" y="943"/>
                  </a:lnTo>
                  <a:lnTo>
                    <a:pt x="408" y="964"/>
                  </a:lnTo>
                  <a:lnTo>
                    <a:pt x="451" y="980"/>
                  </a:lnTo>
                  <a:lnTo>
                    <a:pt x="497" y="990"/>
                  </a:lnTo>
                  <a:lnTo>
                    <a:pt x="542" y="996"/>
                  </a:lnTo>
                  <a:lnTo>
                    <a:pt x="589" y="997"/>
                  </a:lnTo>
                  <a:lnTo>
                    <a:pt x="634" y="992"/>
                  </a:lnTo>
                  <a:lnTo>
                    <a:pt x="680" y="983"/>
                  </a:lnTo>
                  <a:lnTo>
                    <a:pt x="724" y="968"/>
                  </a:lnTo>
                  <a:lnTo>
                    <a:pt x="767" y="949"/>
                  </a:lnTo>
                  <a:lnTo>
                    <a:pt x="808" y="924"/>
                  </a:lnTo>
                  <a:lnTo>
                    <a:pt x="847" y="894"/>
                  </a:lnTo>
                  <a:lnTo>
                    <a:pt x="882" y="860"/>
                  </a:lnTo>
                  <a:lnTo>
                    <a:pt x="912" y="822"/>
                  </a:lnTo>
                  <a:lnTo>
                    <a:pt x="937" y="782"/>
                  </a:lnTo>
                  <a:lnTo>
                    <a:pt x="957" y="740"/>
                  </a:lnTo>
                  <a:lnTo>
                    <a:pt x="973" y="695"/>
                  </a:lnTo>
                  <a:lnTo>
                    <a:pt x="984" y="650"/>
                  </a:lnTo>
                  <a:lnTo>
                    <a:pt x="990" y="605"/>
                  </a:lnTo>
                  <a:lnTo>
                    <a:pt x="990" y="558"/>
                  </a:lnTo>
                  <a:lnTo>
                    <a:pt x="985" y="512"/>
                  </a:lnTo>
                  <a:lnTo>
                    <a:pt x="976" y="466"/>
                  </a:lnTo>
                  <a:lnTo>
                    <a:pt x="962" y="422"/>
                  </a:lnTo>
                  <a:lnTo>
                    <a:pt x="942" y="378"/>
                  </a:lnTo>
                  <a:lnTo>
                    <a:pt x="917" y="337"/>
                  </a:lnTo>
                  <a:lnTo>
                    <a:pt x="888" y="298"/>
                  </a:lnTo>
                  <a:lnTo>
                    <a:pt x="854" y="262"/>
                  </a:lnTo>
                  <a:lnTo>
                    <a:pt x="816" y="232"/>
                  </a:lnTo>
                  <a:lnTo>
                    <a:pt x="776" y="206"/>
                  </a:lnTo>
                  <a:lnTo>
                    <a:pt x="734" y="186"/>
                  </a:lnTo>
                  <a:lnTo>
                    <a:pt x="691" y="170"/>
                  </a:lnTo>
                  <a:lnTo>
                    <a:pt x="646" y="159"/>
                  </a:lnTo>
                  <a:lnTo>
                    <a:pt x="600" y="154"/>
                  </a:lnTo>
                  <a:lnTo>
                    <a:pt x="554" y="154"/>
                  </a:lnTo>
                  <a:close/>
                  <a:moveTo>
                    <a:pt x="556" y="0"/>
                  </a:moveTo>
                  <a:lnTo>
                    <a:pt x="610" y="2"/>
                  </a:lnTo>
                  <a:lnTo>
                    <a:pt x="665" y="8"/>
                  </a:lnTo>
                  <a:lnTo>
                    <a:pt x="718" y="20"/>
                  </a:lnTo>
                  <a:lnTo>
                    <a:pt x="771" y="37"/>
                  </a:lnTo>
                  <a:lnTo>
                    <a:pt x="822" y="59"/>
                  </a:lnTo>
                  <a:lnTo>
                    <a:pt x="871" y="85"/>
                  </a:lnTo>
                  <a:lnTo>
                    <a:pt x="917" y="118"/>
                  </a:lnTo>
                  <a:lnTo>
                    <a:pt x="962" y="155"/>
                  </a:lnTo>
                  <a:lnTo>
                    <a:pt x="1001" y="197"/>
                  </a:lnTo>
                  <a:lnTo>
                    <a:pt x="1038" y="243"/>
                  </a:lnTo>
                  <a:lnTo>
                    <a:pt x="1067" y="290"/>
                  </a:lnTo>
                  <a:lnTo>
                    <a:pt x="1092" y="340"/>
                  </a:lnTo>
                  <a:lnTo>
                    <a:pt x="1113" y="392"/>
                  </a:lnTo>
                  <a:lnTo>
                    <a:pt x="1128" y="444"/>
                  </a:lnTo>
                  <a:lnTo>
                    <a:pt x="1137" y="497"/>
                  </a:lnTo>
                  <a:lnTo>
                    <a:pt x="1141" y="551"/>
                  </a:lnTo>
                  <a:lnTo>
                    <a:pt x="1141" y="606"/>
                  </a:lnTo>
                  <a:lnTo>
                    <a:pt x="1135" y="660"/>
                  </a:lnTo>
                  <a:lnTo>
                    <a:pt x="1125" y="712"/>
                  </a:lnTo>
                  <a:lnTo>
                    <a:pt x="1109" y="765"/>
                  </a:lnTo>
                  <a:lnTo>
                    <a:pt x="1090" y="815"/>
                  </a:lnTo>
                  <a:lnTo>
                    <a:pt x="1065" y="864"/>
                  </a:lnTo>
                  <a:lnTo>
                    <a:pt x="1034" y="910"/>
                  </a:lnTo>
                  <a:lnTo>
                    <a:pt x="1000" y="955"/>
                  </a:lnTo>
                  <a:lnTo>
                    <a:pt x="1667" y="1726"/>
                  </a:lnTo>
                  <a:lnTo>
                    <a:pt x="1679" y="1743"/>
                  </a:lnTo>
                  <a:lnTo>
                    <a:pt x="1684" y="1763"/>
                  </a:lnTo>
                  <a:lnTo>
                    <a:pt x="1685" y="1782"/>
                  </a:lnTo>
                  <a:lnTo>
                    <a:pt x="1682" y="1800"/>
                  </a:lnTo>
                  <a:lnTo>
                    <a:pt x="1674" y="1819"/>
                  </a:lnTo>
                  <a:lnTo>
                    <a:pt x="1660" y="1833"/>
                  </a:lnTo>
                  <a:lnTo>
                    <a:pt x="1643" y="1845"/>
                  </a:lnTo>
                  <a:lnTo>
                    <a:pt x="1624" y="1852"/>
                  </a:lnTo>
                  <a:lnTo>
                    <a:pt x="1605" y="1853"/>
                  </a:lnTo>
                  <a:lnTo>
                    <a:pt x="1587" y="1848"/>
                  </a:lnTo>
                  <a:lnTo>
                    <a:pt x="1568" y="1840"/>
                  </a:lnTo>
                  <a:lnTo>
                    <a:pt x="1554" y="1827"/>
                  </a:lnTo>
                  <a:lnTo>
                    <a:pt x="885" y="1054"/>
                  </a:lnTo>
                  <a:lnTo>
                    <a:pt x="838" y="1083"/>
                  </a:lnTo>
                  <a:lnTo>
                    <a:pt x="788" y="1107"/>
                  </a:lnTo>
                  <a:lnTo>
                    <a:pt x="735" y="1125"/>
                  </a:lnTo>
                  <a:lnTo>
                    <a:pt x="683" y="1139"/>
                  </a:lnTo>
                  <a:lnTo>
                    <a:pt x="630" y="1147"/>
                  </a:lnTo>
                  <a:lnTo>
                    <a:pt x="576" y="1149"/>
                  </a:lnTo>
                  <a:lnTo>
                    <a:pt x="523" y="1148"/>
                  </a:lnTo>
                  <a:lnTo>
                    <a:pt x="470" y="1140"/>
                  </a:lnTo>
                  <a:lnTo>
                    <a:pt x="417" y="1129"/>
                  </a:lnTo>
                  <a:lnTo>
                    <a:pt x="366" y="1111"/>
                  </a:lnTo>
                  <a:lnTo>
                    <a:pt x="316" y="1090"/>
                  </a:lnTo>
                  <a:lnTo>
                    <a:pt x="268" y="1062"/>
                  </a:lnTo>
                  <a:lnTo>
                    <a:pt x="223" y="1031"/>
                  </a:lnTo>
                  <a:lnTo>
                    <a:pt x="180" y="995"/>
                  </a:lnTo>
                  <a:lnTo>
                    <a:pt x="140" y="952"/>
                  </a:lnTo>
                  <a:lnTo>
                    <a:pt x="105" y="907"/>
                  </a:lnTo>
                  <a:lnTo>
                    <a:pt x="74" y="857"/>
                  </a:lnTo>
                  <a:lnTo>
                    <a:pt x="48" y="807"/>
                  </a:lnTo>
                  <a:lnTo>
                    <a:pt x="29" y="754"/>
                  </a:lnTo>
                  <a:lnTo>
                    <a:pt x="14" y="701"/>
                  </a:lnTo>
                  <a:lnTo>
                    <a:pt x="5" y="646"/>
                  </a:lnTo>
                  <a:lnTo>
                    <a:pt x="0" y="591"/>
                  </a:lnTo>
                  <a:lnTo>
                    <a:pt x="1" y="536"/>
                  </a:lnTo>
                  <a:lnTo>
                    <a:pt x="8" y="481"/>
                  </a:lnTo>
                  <a:lnTo>
                    <a:pt x="20" y="427"/>
                  </a:lnTo>
                  <a:lnTo>
                    <a:pt x="37" y="373"/>
                  </a:lnTo>
                  <a:lnTo>
                    <a:pt x="58" y="322"/>
                  </a:lnTo>
                  <a:lnTo>
                    <a:pt x="85" y="273"/>
                  </a:lnTo>
                  <a:lnTo>
                    <a:pt x="117" y="226"/>
                  </a:lnTo>
                  <a:lnTo>
                    <a:pt x="154" y="182"/>
                  </a:lnTo>
                  <a:lnTo>
                    <a:pt x="196" y="141"/>
                  </a:lnTo>
                  <a:lnTo>
                    <a:pt x="242" y="105"/>
                  </a:lnTo>
                  <a:lnTo>
                    <a:pt x="290" y="74"/>
                  </a:lnTo>
                  <a:lnTo>
                    <a:pt x="341" y="48"/>
                  </a:lnTo>
                  <a:lnTo>
                    <a:pt x="393" y="29"/>
                  </a:lnTo>
                  <a:lnTo>
                    <a:pt x="447" y="14"/>
                  </a:lnTo>
                  <a:lnTo>
                    <a:pt x="500" y="5"/>
                  </a:lnTo>
                  <a:lnTo>
                    <a:pt x="5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255844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712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  <p15:guide id="6" pos="74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154990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833C5-71AC-48E2-821A-35B48D24F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8C948-D230-4AAD-9040-40D237A30F6C}"/>
              </a:ext>
            </a:extLst>
          </p:cNvPr>
          <p:cNvSpPr txBox="1">
            <a:spLocks/>
          </p:cNvSpPr>
          <p:nvPr/>
        </p:nvSpPr>
        <p:spPr>
          <a:xfrm>
            <a:off x="84300" y="6527800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852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743200"/>
            <a:ext cx="12192000" cy="4114800"/>
          </a:xfrm>
          <a:prstGeom prst="rect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E063EDAE-3C20-4872-A920-DDD64F0309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97680" y="3869262"/>
            <a:ext cx="3596640" cy="814926"/>
          </a:xfrm>
        </p:spPr>
        <p:txBody>
          <a:bodyPr>
            <a:noAutofit/>
          </a:bodyPr>
          <a:lstStyle>
            <a:lvl1pPr algn="ctr">
              <a:defRPr sz="4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DD35920-50C1-4782-9856-992F269421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80" y="361022"/>
            <a:ext cx="2987040" cy="2112180"/>
          </a:xfrm>
          <a:prstGeom prst="rect">
            <a:avLst/>
          </a:prstGeom>
        </p:spPr>
      </p:pic>
      <p:sp>
        <p:nvSpPr>
          <p:cNvPr id="92" name="Oval 91"/>
          <p:cNvSpPr/>
          <p:nvPr/>
        </p:nvSpPr>
        <p:spPr>
          <a:xfrm>
            <a:off x="369220" y="6091132"/>
            <a:ext cx="571116" cy="5711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93" name="Freeform 31">
            <a:hlinkClick r:id="rId3"/>
          </p:cNvPr>
          <p:cNvSpPr>
            <a:spLocks noEditPoints="1"/>
          </p:cNvSpPr>
          <p:nvPr/>
        </p:nvSpPr>
        <p:spPr bwMode="auto">
          <a:xfrm>
            <a:off x="476096" y="6197993"/>
            <a:ext cx="357364" cy="357361"/>
          </a:xfrm>
          <a:custGeom>
            <a:avLst/>
            <a:gdLst/>
            <a:ahLst/>
            <a:cxnLst>
              <a:cxn ang="0">
                <a:pos x="365" y="125"/>
              </a:cxn>
              <a:cxn ang="0">
                <a:pos x="319" y="138"/>
              </a:cxn>
              <a:cxn ang="0">
                <a:pos x="290" y="169"/>
              </a:cxn>
              <a:cxn ang="0">
                <a:pos x="280" y="219"/>
              </a:cxn>
              <a:cxn ang="0">
                <a:pos x="276" y="257"/>
              </a:cxn>
              <a:cxn ang="0">
                <a:pos x="241" y="258"/>
              </a:cxn>
              <a:cxn ang="0">
                <a:pos x="268" y="325"/>
              </a:cxn>
              <a:cxn ang="0">
                <a:pos x="282" y="330"/>
              </a:cxn>
              <a:cxn ang="0">
                <a:pos x="283" y="534"/>
              </a:cxn>
              <a:cxn ang="0">
                <a:pos x="339" y="536"/>
              </a:cxn>
              <a:cxn ang="0">
                <a:pos x="368" y="529"/>
              </a:cxn>
              <a:cxn ang="0">
                <a:pos x="422" y="325"/>
              </a:cxn>
              <a:cxn ang="0">
                <a:pos x="426" y="294"/>
              </a:cxn>
              <a:cxn ang="0">
                <a:pos x="427" y="258"/>
              </a:cxn>
              <a:cxn ang="0">
                <a:pos x="394" y="260"/>
              </a:cxn>
              <a:cxn ang="0">
                <a:pos x="373" y="258"/>
              </a:cxn>
              <a:cxn ang="0">
                <a:pos x="368" y="212"/>
              </a:cxn>
              <a:cxn ang="0">
                <a:pos x="373" y="193"/>
              </a:cxn>
              <a:cxn ang="0">
                <a:pos x="427" y="126"/>
              </a:cxn>
              <a:cxn ang="0">
                <a:pos x="319" y="0"/>
              </a:cxn>
              <a:cxn ang="0">
                <a:pos x="420" y="10"/>
              </a:cxn>
              <a:cxn ang="0">
                <a:pos x="506" y="42"/>
              </a:cxn>
              <a:cxn ang="0">
                <a:pos x="572" y="90"/>
              </a:cxn>
              <a:cxn ang="0">
                <a:pos x="620" y="153"/>
              </a:cxn>
              <a:cxn ang="0">
                <a:pos x="651" y="226"/>
              </a:cxn>
              <a:cxn ang="0">
                <a:pos x="663" y="305"/>
              </a:cxn>
              <a:cxn ang="0">
                <a:pos x="659" y="385"/>
              </a:cxn>
              <a:cxn ang="0">
                <a:pos x="638" y="462"/>
              </a:cxn>
              <a:cxn ang="0">
                <a:pos x="601" y="533"/>
              </a:cxn>
              <a:cxn ang="0">
                <a:pos x="547" y="593"/>
              </a:cxn>
              <a:cxn ang="0">
                <a:pos x="477" y="636"/>
              </a:cxn>
              <a:cxn ang="0">
                <a:pos x="391" y="661"/>
              </a:cxn>
              <a:cxn ang="0">
                <a:pos x="290" y="661"/>
              </a:cxn>
              <a:cxn ang="0">
                <a:pos x="216" y="640"/>
              </a:cxn>
              <a:cxn ang="0">
                <a:pos x="144" y="598"/>
              </a:cxn>
              <a:cxn ang="0">
                <a:pos x="80" y="537"/>
              </a:cxn>
              <a:cxn ang="0">
                <a:pos x="30" y="461"/>
              </a:cxn>
              <a:cxn ang="0">
                <a:pos x="3" y="373"/>
              </a:cxn>
              <a:cxn ang="0">
                <a:pos x="3" y="276"/>
              </a:cxn>
              <a:cxn ang="0">
                <a:pos x="37" y="175"/>
              </a:cxn>
              <a:cxn ang="0">
                <a:pos x="73" y="121"/>
              </a:cxn>
              <a:cxn ang="0">
                <a:pos x="125" y="71"/>
              </a:cxn>
              <a:cxn ang="0">
                <a:pos x="191" y="31"/>
              </a:cxn>
              <a:cxn ang="0">
                <a:pos x="273" y="6"/>
              </a:cxn>
            </a:cxnLst>
            <a:rect l="0" t="0" r="r" b="b"/>
            <a:pathLst>
              <a:path w="663" h="663">
                <a:moveTo>
                  <a:pt x="394" y="124"/>
                </a:moveTo>
                <a:lnTo>
                  <a:pt x="365" y="125"/>
                </a:lnTo>
                <a:lnTo>
                  <a:pt x="340" y="129"/>
                </a:lnTo>
                <a:lnTo>
                  <a:pt x="319" y="138"/>
                </a:lnTo>
                <a:lnTo>
                  <a:pt x="302" y="151"/>
                </a:lnTo>
                <a:lnTo>
                  <a:pt x="290" y="169"/>
                </a:lnTo>
                <a:lnTo>
                  <a:pt x="283" y="192"/>
                </a:lnTo>
                <a:lnTo>
                  <a:pt x="280" y="219"/>
                </a:lnTo>
                <a:lnTo>
                  <a:pt x="283" y="253"/>
                </a:lnTo>
                <a:lnTo>
                  <a:pt x="276" y="257"/>
                </a:lnTo>
                <a:lnTo>
                  <a:pt x="266" y="258"/>
                </a:lnTo>
                <a:lnTo>
                  <a:pt x="241" y="258"/>
                </a:lnTo>
                <a:lnTo>
                  <a:pt x="241" y="325"/>
                </a:lnTo>
                <a:lnTo>
                  <a:pt x="268" y="325"/>
                </a:lnTo>
                <a:lnTo>
                  <a:pt x="276" y="326"/>
                </a:lnTo>
                <a:lnTo>
                  <a:pt x="282" y="330"/>
                </a:lnTo>
                <a:lnTo>
                  <a:pt x="283" y="337"/>
                </a:lnTo>
                <a:lnTo>
                  <a:pt x="283" y="534"/>
                </a:lnTo>
                <a:lnTo>
                  <a:pt x="319" y="534"/>
                </a:lnTo>
                <a:lnTo>
                  <a:pt x="339" y="536"/>
                </a:lnTo>
                <a:lnTo>
                  <a:pt x="355" y="534"/>
                </a:lnTo>
                <a:lnTo>
                  <a:pt x="368" y="529"/>
                </a:lnTo>
                <a:lnTo>
                  <a:pt x="368" y="325"/>
                </a:lnTo>
                <a:lnTo>
                  <a:pt x="422" y="325"/>
                </a:lnTo>
                <a:lnTo>
                  <a:pt x="425" y="310"/>
                </a:lnTo>
                <a:lnTo>
                  <a:pt x="426" y="294"/>
                </a:lnTo>
                <a:lnTo>
                  <a:pt x="427" y="278"/>
                </a:lnTo>
                <a:lnTo>
                  <a:pt x="427" y="258"/>
                </a:lnTo>
                <a:lnTo>
                  <a:pt x="405" y="258"/>
                </a:lnTo>
                <a:lnTo>
                  <a:pt x="394" y="260"/>
                </a:lnTo>
                <a:lnTo>
                  <a:pt x="383" y="260"/>
                </a:lnTo>
                <a:lnTo>
                  <a:pt x="373" y="258"/>
                </a:lnTo>
                <a:lnTo>
                  <a:pt x="368" y="253"/>
                </a:lnTo>
                <a:lnTo>
                  <a:pt x="368" y="212"/>
                </a:lnTo>
                <a:lnTo>
                  <a:pt x="369" y="201"/>
                </a:lnTo>
                <a:lnTo>
                  <a:pt x="373" y="193"/>
                </a:lnTo>
                <a:lnTo>
                  <a:pt x="427" y="193"/>
                </a:lnTo>
                <a:lnTo>
                  <a:pt x="427" y="126"/>
                </a:lnTo>
                <a:lnTo>
                  <a:pt x="394" y="124"/>
                </a:lnTo>
                <a:close/>
                <a:moveTo>
                  <a:pt x="319" y="0"/>
                </a:moveTo>
                <a:lnTo>
                  <a:pt x="372" y="2"/>
                </a:lnTo>
                <a:lnTo>
                  <a:pt x="420" y="10"/>
                </a:lnTo>
                <a:lnTo>
                  <a:pt x="465" y="24"/>
                </a:lnTo>
                <a:lnTo>
                  <a:pt x="506" y="42"/>
                </a:lnTo>
                <a:lnTo>
                  <a:pt x="541" y="65"/>
                </a:lnTo>
                <a:lnTo>
                  <a:pt x="572" y="90"/>
                </a:lnTo>
                <a:lnTo>
                  <a:pt x="598" y="121"/>
                </a:lnTo>
                <a:lnTo>
                  <a:pt x="620" y="153"/>
                </a:lnTo>
                <a:lnTo>
                  <a:pt x="638" y="189"/>
                </a:lnTo>
                <a:lnTo>
                  <a:pt x="651" y="226"/>
                </a:lnTo>
                <a:lnTo>
                  <a:pt x="659" y="265"/>
                </a:lnTo>
                <a:lnTo>
                  <a:pt x="663" y="305"/>
                </a:lnTo>
                <a:lnTo>
                  <a:pt x="663" y="346"/>
                </a:lnTo>
                <a:lnTo>
                  <a:pt x="659" y="385"/>
                </a:lnTo>
                <a:lnTo>
                  <a:pt x="651" y="425"/>
                </a:lnTo>
                <a:lnTo>
                  <a:pt x="638" y="462"/>
                </a:lnTo>
                <a:lnTo>
                  <a:pt x="622" y="498"/>
                </a:lnTo>
                <a:lnTo>
                  <a:pt x="601" y="533"/>
                </a:lnTo>
                <a:lnTo>
                  <a:pt x="576" y="564"/>
                </a:lnTo>
                <a:lnTo>
                  <a:pt x="547" y="593"/>
                </a:lnTo>
                <a:lnTo>
                  <a:pt x="513" y="616"/>
                </a:lnTo>
                <a:lnTo>
                  <a:pt x="477" y="636"/>
                </a:lnTo>
                <a:lnTo>
                  <a:pt x="436" y="651"/>
                </a:lnTo>
                <a:lnTo>
                  <a:pt x="391" y="661"/>
                </a:lnTo>
                <a:lnTo>
                  <a:pt x="343" y="663"/>
                </a:lnTo>
                <a:lnTo>
                  <a:pt x="290" y="661"/>
                </a:lnTo>
                <a:lnTo>
                  <a:pt x="254" y="654"/>
                </a:lnTo>
                <a:lnTo>
                  <a:pt x="216" y="640"/>
                </a:lnTo>
                <a:lnTo>
                  <a:pt x="179" y="622"/>
                </a:lnTo>
                <a:lnTo>
                  <a:pt x="144" y="598"/>
                </a:lnTo>
                <a:lnTo>
                  <a:pt x="111" y="570"/>
                </a:lnTo>
                <a:lnTo>
                  <a:pt x="80" y="537"/>
                </a:lnTo>
                <a:lnTo>
                  <a:pt x="53" y="501"/>
                </a:lnTo>
                <a:lnTo>
                  <a:pt x="30" y="461"/>
                </a:lnTo>
                <a:lnTo>
                  <a:pt x="14" y="419"/>
                </a:lnTo>
                <a:lnTo>
                  <a:pt x="3" y="373"/>
                </a:lnTo>
                <a:lnTo>
                  <a:pt x="0" y="326"/>
                </a:lnTo>
                <a:lnTo>
                  <a:pt x="3" y="276"/>
                </a:lnTo>
                <a:lnTo>
                  <a:pt x="15" y="226"/>
                </a:lnTo>
                <a:lnTo>
                  <a:pt x="37" y="175"/>
                </a:lnTo>
                <a:lnTo>
                  <a:pt x="54" y="147"/>
                </a:lnTo>
                <a:lnTo>
                  <a:pt x="73" y="121"/>
                </a:lnTo>
                <a:lnTo>
                  <a:pt x="97" y="95"/>
                </a:lnTo>
                <a:lnTo>
                  <a:pt x="125" y="71"/>
                </a:lnTo>
                <a:lnTo>
                  <a:pt x="157" y="49"/>
                </a:lnTo>
                <a:lnTo>
                  <a:pt x="191" y="31"/>
                </a:lnTo>
                <a:lnTo>
                  <a:pt x="230" y="15"/>
                </a:lnTo>
                <a:lnTo>
                  <a:pt x="273" y="6"/>
                </a:lnTo>
                <a:lnTo>
                  <a:pt x="319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400" dirty="0"/>
          </a:p>
        </p:txBody>
      </p:sp>
      <p:sp>
        <p:nvSpPr>
          <p:cNvPr id="90" name="Oval 89"/>
          <p:cNvSpPr/>
          <p:nvPr/>
        </p:nvSpPr>
        <p:spPr>
          <a:xfrm>
            <a:off x="1106492" y="6091131"/>
            <a:ext cx="571116" cy="5711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91" name="Freeform 48">
            <a:hlinkClick r:id="rId4"/>
          </p:cNvPr>
          <p:cNvSpPr>
            <a:spLocks/>
          </p:cNvSpPr>
          <p:nvPr/>
        </p:nvSpPr>
        <p:spPr bwMode="auto">
          <a:xfrm>
            <a:off x="1191612" y="6238608"/>
            <a:ext cx="400889" cy="276166"/>
          </a:xfrm>
          <a:custGeom>
            <a:avLst/>
            <a:gdLst>
              <a:gd name="T0" fmla="*/ 652 w 720"/>
              <a:gd name="T1" fmla="*/ 218 h 496"/>
              <a:gd name="T2" fmla="*/ 688 w 720"/>
              <a:gd name="T3" fmla="*/ 206 h 496"/>
              <a:gd name="T4" fmla="*/ 712 w 720"/>
              <a:gd name="T5" fmla="*/ 182 h 496"/>
              <a:gd name="T6" fmla="*/ 700 w 720"/>
              <a:gd name="T7" fmla="*/ 180 h 496"/>
              <a:gd name="T8" fmla="*/ 642 w 720"/>
              <a:gd name="T9" fmla="*/ 186 h 496"/>
              <a:gd name="T10" fmla="*/ 628 w 720"/>
              <a:gd name="T11" fmla="*/ 166 h 496"/>
              <a:gd name="T12" fmla="*/ 606 w 720"/>
              <a:gd name="T13" fmla="*/ 118 h 496"/>
              <a:gd name="T14" fmla="*/ 548 w 720"/>
              <a:gd name="T15" fmla="*/ 64 h 496"/>
              <a:gd name="T16" fmla="*/ 500 w 720"/>
              <a:gd name="T17" fmla="*/ 48 h 496"/>
              <a:gd name="T18" fmla="*/ 476 w 720"/>
              <a:gd name="T19" fmla="*/ 48 h 496"/>
              <a:gd name="T20" fmla="*/ 504 w 720"/>
              <a:gd name="T21" fmla="*/ 38 h 496"/>
              <a:gd name="T22" fmla="*/ 534 w 720"/>
              <a:gd name="T23" fmla="*/ 26 h 496"/>
              <a:gd name="T24" fmla="*/ 536 w 720"/>
              <a:gd name="T25" fmla="*/ 16 h 496"/>
              <a:gd name="T26" fmla="*/ 524 w 720"/>
              <a:gd name="T27" fmla="*/ 12 h 496"/>
              <a:gd name="T28" fmla="*/ 466 w 720"/>
              <a:gd name="T29" fmla="*/ 30 h 496"/>
              <a:gd name="T30" fmla="*/ 490 w 720"/>
              <a:gd name="T31" fmla="*/ 18 h 496"/>
              <a:gd name="T32" fmla="*/ 504 w 720"/>
              <a:gd name="T33" fmla="*/ 0 h 496"/>
              <a:gd name="T34" fmla="*/ 474 w 720"/>
              <a:gd name="T35" fmla="*/ 10 h 496"/>
              <a:gd name="T36" fmla="*/ 448 w 720"/>
              <a:gd name="T37" fmla="*/ 26 h 496"/>
              <a:gd name="T38" fmla="*/ 460 w 720"/>
              <a:gd name="T39" fmla="*/ 6 h 496"/>
              <a:gd name="T40" fmla="*/ 406 w 720"/>
              <a:gd name="T41" fmla="*/ 58 h 496"/>
              <a:gd name="T42" fmla="*/ 368 w 720"/>
              <a:gd name="T43" fmla="*/ 128 h 496"/>
              <a:gd name="T44" fmla="*/ 318 w 720"/>
              <a:gd name="T45" fmla="*/ 154 h 496"/>
              <a:gd name="T46" fmla="*/ 292 w 720"/>
              <a:gd name="T47" fmla="*/ 136 h 496"/>
              <a:gd name="T48" fmla="*/ 166 w 720"/>
              <a:gd name="T49" fmla="*/ 76 h 496"/>
              <a:gd name="T50" fmla="*/ 108 w 720"/>
              <a:gd name="T51" fmla="*/ 66 h 496"/>
              <a:gd name="T52" fmla="*/ 120 w 720"/>
              <a:gd name="T53" fmla="*/ 100 h 496"/>
              <a:gd name="T54" fmla="*/ 152 w 720"/>
              <a:gd name="T55" fmla="*/ 134 h 496"/>
              <a:gd name="T56" fmla="*/ 160 w 720"/>
              <a:gd name="T57" fmla="*/ 144 h 496"/>
              <a:gd name="T58" fmla="*/ 124 w 720"/>
              <a:gd name="T59" fmla="*/ 150 h 496"/>
              <a:gd name="T60" fmla="*/ 138 w 720"/>
              <a:gd name="T61" fmla="*/ 184 h 496"/>
              <a:gd name="T62" fmla="*/ 170 w 720"/>
              <a:gd name="T63" fmla="*/ 210 h 496"/>
              <a:gd name="T64" fmla="*/ 206 w 720"/>
              <a:gd name="T65" fmla="*/ 222 h 496"/>
              <a:gd name="T66" fmla="*/ 166 w 720"/>
              <a:gd name="T67" fmla="*/ 234 h 496"/>
              <a:gd name="T68" fmla="*/ 160 w 720"/>
              <a:gd name="T69" fmla="*/ 250 h 496"/>
              <a:gd name="T70" fmla="*/ 186 w 720"/>
              <a:gd name="T71" fmla="*/ 274 h 496"/>
              <a:gd name="T72" fmla="*/ 226 w 720"/>
              <a:gd name="T73" fmla="*/ 286 h 496"/>
              <a:gd name="T74" fmla="*/ 236 w 720"/>
              <a:gd name="T75" fmla="*/ 290 h 496"/>
              <a:gd name="T76" fmla="*/ 218 w 720"/>
              <a:gd name="T77" fmla="*/ 306 h 496"/>
              <a:gd name="T78" fmla="*/ 216 w 720"/>
              <a:gd name="T79" fmla="*/ 322 h 496"/>
              <a:gd name="T80" fmla="*/ 236 w 720"/>
              <a:gd name="T81" fmla="*/ 342 h 496"/>
              <a:gd name="T82" fmla="*/ 268 w 720"/>
              <a:gd name="T83" fmla="*/ 346 h 496"/>
              <a:gd name="T84" fmla="*/ 220 w 720"/>
              <a:gd name="T85" fmla="*/ 382 h 496"/>
              <a:gd name="T86" fmla="*/ 168 w 720"/>
              <a:gd name="T87" fmla="*/ 400 h 496"/>
              <a:gd name="T88" fmla="*/ 112 w 720"/>
              <a:gd name="T89" fmla="*/ 404 h 496"/>
              <a:gd name="T90" fmla="*/ 60 w 720"/>
              <a:gd name="T91" fmla="*/ 392 h 496"/>
              <a:gd name="T92" fmla="*/ 14 w 720"/>
              <a:gd name="T93" fmla="*/ 364 h 496"/>
              <a:gd name="T94" fmla="*/ 18 w 720"/>
              <a:gd name="T95" fmla="*/ 376 h 496"/>
              <a:gd name="T96" fmla="*/ 76 w 720"/>
              <a:gd name="T97" fmla="*/ 430 h 496"/>
              <a:gd name="T98" fmla="*/ 144 w 720"/>
              <a:gd name="T99" fmla="*/ 468 h 496"/>
              <a:gd name="T100" fmla="*/ 216 w 720"/>
              <a:gd name="T101" fmla="*/ 490 h 496"/>
              <a:gd name="T102" fmla="*/ 290 w 720"/>
              <a:gd name="T103" fmla="*/ 496 h 496"/>
              <a:gd name="T104" fmla="*/ 364 w 720"/>
              <a:gd name="T105" fmla="*/ 490 h 496"/>
              <a:gd name="T106" fmla="*/ 434 w 720"/>
              <a:gd name="T107" fmla="*/ 470 h 496"/>
              <a:gd name="T108" fmla="*/ 498 w 720"/>
              <a:gd name="T109" fmla="*/ 438 h 496"/>
              <a:gd name="T110" fmla="*/ 554 w 720"/>
              <a:gd name="T111" fmla="*/ 396 h 496"/>
              <a:gd name="T112" fmla="*/ 598 w 720"/>
              <a:gd name="T113" fmla="*/ 344 h 496"/>
              <a:gd name="T114" fmla="*/ 628 w 720"/>
              <a:gd name="T115" fmla="*/ 284 h 496"/>
              <a:gd name="T116" fmla="*/ 650 w 720"/>
              <a:gd name="T117" fmla="*/ 260 h 496"/>
              <a:gd name="T118" fmla="*/ 688 w 720"/>
              <a:gd name="T119" fmla="*/ 252 h 496"/>
              <a:gd name="T120" fmla="*/ 720 w 720"/>
              <a:gd name="T121" fmla="*/ 228 h 496"/>
              <a:gd name="T122" fmla="*/ 678 w 720"/>
              <a:gd name="T123" fmla="*/ 230 h 496"/>
              <a:gd name="T124" fmla="*/ 638 w 720"/>
              <a:gd name="T125" fmla="*/ 220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20" h="496">
                <a:moveTo>
                  <a:pt x="638" y="220"/>
                </a:moveTo>
                <a:lnTo>
                  <a:pt x="638" y="220"/>
                </a:lnTo>
                <a:lnTo>
                  <a:pt x="652" y="218"/>
                </a:lnTo>
                <a:lnTo>
                  <a:pt x="666" y="216"/>
                </a:lnTo>
                <a:lnTo>
                  <a:pt x="678" y="210"/>
                </a:lnTo>
                <a:lnTo>
                  <a:pt x="688" y="206"/>
                </a:lnTo>
                <a:lnTo>
                  <a:pt x="698" y="198"/>
                </a:lnTo>
                <a:lnTo>
                  <a:pt x="706" y="192"/>
                </a:lnTo>
                <a:lnTo>
                  <a:pt x="712" y="182"/>
                </a:lnTo>
                <a:lnTo>
                  <a:pt x="716" y="174"/>
                </a:lnTo>
                <a:lnTo>
                  <a:pt x="716" y="174"/>
                </a:lnTo>
                <a:lnTo>
                  <a:pt x="700" y="180"/>
                </a:lnTo>
                <a:lnTo>
                  <a:pt x="678" y="186"/>
                </a:lnTo>
                <a:lnTo>
                  <a:pt x="654" y="186"/>
                </a:lnTo>
                <a:lnTo>
                  <a:pt x="642" y="186"/>
                </a:lnTo>
                <a:lnTo>
                  <a:pt x="632" y="184"/>
                </a:lnTo>
                <a:lnTo>
                  <a:pt x="632" y="184"/>
                </a:lnTo>
                <a:lnTo>
                  <a:pt x="628" y="166"/>
                </a:lnTo>
                <a:lnTo>
                  <a:pt x="628" y="166"/>
                </a:lnTo>
                <a:lnTo>
                  <a:pt x="618" y="142"/>
                </a:lnTo>
                <a:lnTo>
                  <a:pt x="606" y="118"/>
                </a:lnTo>
                <a:lnTo>
                  <a:pt x="590" y="96"/>
                </a:lnTo>
                <a:lnTo>
                  <a:pt x="570" y="78"/>
                </a:lnTo>
                <a:lnTo>
                  <a:pt x="548" y="64"/>
                </a:lnTo>
                <a:lnTo>
                  <a:pt x="526" y="54"/>
                </a:lnTo>
                <a:lnTo>
                  <a:pt x="514" y="50"/>
                </a:lnTo>
                <a:lnTo>
                  <a:pt x="500" y="48"/>
                </a:lnTo>
                <a:lnTo>
                  <a:pt x="488" y="46"/>
                </a:lnTo>
                <a:lnTo>
                  <a:pt x="476" y="48"/>
                </a:lnTo>
                <a:lnTo>
                  <a:pt x="476" y="48"/>
                </a:lnTo>
                <a:lnTo>
                  <a:pt x="492" y="42"/>
                </a:lnTo>
                <a:lnTo>
                  <a:pt x="492" y="42"/>
                </a:lnTo>
                <a:lnTo>
                  <a:pt x="504" y="38"/>
                </a:lnTo>
                <a:lnTo>
                  <a:pt x="520" y="34"/>
                </a:lnTo>
                <a:lnTo>
                  <a:pt x="528" y="30"/>
                </a:lnTo>
                <a:lnTo>
                  <a:pt x="534" y="26"/>
                </a:lnTo>
                <a:lnTo>
                  <a:pt x="538" y="22"/>
                </a:lnTo>
                <a:lnTo>
                  <a:pt x="536" y="16"/>
                </a:lnTo>
                <a:lnTo>
                  <a:pt x="536" y="16"/>
                </a:lnTo>
                <a:lnTo>
                  <a:pt x="536" y="14"/>
                </a:lnTo>
                <a:lnTo>
                  <a:pt x="532" y="12"/>
                </a:lnTo>
                <a:lnTo>
                  <a:pt x="524" y="12"/>
                </a:lnTo>
                <a:lnTo>
                  <a:pt x="514" y="14"/>
                </a:lnTo>
                <a:lnTo>
                  <a:pt x="504" y="16"/>
                </a:lnTo>
                <a:lnTo>
                  <a:pt x="466" y="30"/>
                </a:lnTo>
                <a:lnTo>
                  <a:pt x="466" y="30"/>
                </a:lnTo>
                <a:lnTo>
                  <a:pt x="478" y="24"/>
                </a:lnTo>
                <a:lnTo>
                  <a:pt x="490" y="18"/>
                </a:lnTo>
                <a:lnTo>
                  <a:pt x="500" y="10"/>
                </a:lnTo>
                <a:lnTo>
                  <a:pt x="504" y="6"/>
                </a:lnTo>
                <a:lnTo>
                  <a:pt x="504" y="0"/>
                </a:lnTo>
                <a:lnTo>
                  <a:pt x="504" y="0"/>
                </a:lnTo>
                <a:lnTo>
                  <a:pt x="490" y="4"/>
                </a:lnTo>
                <a:lnTo>
                  <a:pt x="474" y="10"/>
                </a:lnTo>
                <a:lnTo>
                  <a:pt x="462" y="16"/>
                </a:lnTo>
                <a:lnTo>
                  <a:pt x="448" y="26"/>
                </a:lnTo>
                <a:lnTo>
                  <a:pt x="448" y="26"/>
                </a:lnTo>
                <a:lnTo>
                  <a:pt x="456" y="16"/>
                </a:lnTo>
                <a:lnTo>
                  <a:pt x="460" y="6"/>
                </a:lnTo>
                <a:lnTo>
                  <a:pt x="460" y="6"/>
                </a:lnTo>
                <a:lnTo>
                  <a:pt x="440" y="20"/>
                </a:lnTo>
                <a:lnTo>
                  <a:pt x="422" y="38"/>
                </a:lnTo>
                <a:lnTo>
                  <a:pt x="406" y="58"/>
                </a:lnTo>
                <a:lnTo>
                  <a:pt x="392" y="80"/>
                </a:lnTo>
                <a:lnTo>
                  <a:pt x="380" y="104"/>
                </a:lnTo>
                <a:lnTo>
                  <a:pt x="368" y="128"/>
                </a:lnTo>
                <a:lnTo>
                  <a:pt x="346" y="180"/>
                </a:lnTo>
                <a:lnTo>
                  <a:pt x="346" y="180"/>
                </a:lnTo>
                <a:lnTo>
                  <a:pt x="318" y="154"/>
                </a:lnTo>
                <a:lnTo>
                  <a:pt x="304" y="144"/>
                </a:lnTo>
                <a:lnTo>
                  <a:pt x="292" y="136"/>
                </a:lnTo>
                <a:lnTo>
                  <a:pt x="292" y="136"/>
                </a:lnTo>
                <a:lnTo>
                  <a:pt x="256" y="116"/>
                </a:lnTo>
                <a:lnTo>
                  <a:pt x="214" y="98"/>
                </a:lnTo>
                <a:lnTo>
                  <a:pt x="166" y="76"/>
                </a:lnTo>
                <a:lnTo>
                  <a:pt x="108" y="54"/>
                </a:lnTo>
                <a:lnTo>
                  <a:pt x="108" y="54"/>
                </a:lnTo>
                <a:lnTo>
                  <a:pt x="108" y="66"/>
                </a:lnTo>
                <a:lnTo>
                  <a:pt x="110" y="76"/>
                </a:lnTo>
                <a:lnTo>
                  <a:pt x="114" y="88"/>
                </a:lnTo>
                <a:lnTo>
                  <a:pt x="120" y="100"/>
                </a:lnTo>
                <a:lnTo>
                  <a:pt x="128" y="112"/>
                </a:lnTo>
                <a:lnTo>
                  <a:pt x="138" y="124"/>
                </a:lnTo>
                <a:lnTo>
                  <a:pt x="152" y="134"/>
                </a:lnTo>
                <a:lnTo>
                  <a:pt x="170" y="144"/>
                </a:lnTo>
                <a:lnTo>
                  <a:pt x="170" y="144"/>
                </a:lnTo>
                <a:lnTo>
                  <a:pt x="160" y="144"/>
                </a:lnTo>
                <a:lnTo>
                  <a:pt x="148" y="146"/>
                </a:lnTo>
                <a:lnTo>
                  <a:pt x="124" y="150"/>
                </a:lnTo>
                <a:lnTo>
                  <a:pt x="124" y="150"/>
                </a:lnTo>
                <a:lnTo>
                  <a:pt x="128" y="162"/>
                </a:lnTo>
                <a:lnTo>
                  <a:pt x="132" y="172"/>
                </a:lnTo>
                <a:lnTo>
                  <a:pt x="138" y="184"/>
                </a:lnTo>
                <a:lnTo>
                  <a:pt x="146" y="194"/>
                </a:lnTo>
                <a:lnTo>
                  <a:pt x="158" y="202"/>
                </a:lnTo>
                <a:lnTo>
                  <a:pt x="170" y="210"/>
                </a:lnTo>
                <a:lnTo>
                  <a:pt x="186" y="216"/>
                </a:lnTo>
                <a:lnTo>
                  <a:pt x="206" y="222"/>
                </a:lnTo>
                <a:lnTo>
                  <a:pt x="206" y="222"/>
                </a:lnTo>
                <a:lnTo>
                  <a:pt x="188" y="224"/>
                </a:lnTo>
                <a:lnTo>
                  <a:pt x="176" y="228"/>
                </a:lnTo>
                <a:lnTo>
                  <a:pt x="166" y="234"/>
                </a:lnTo>
                <a:lnTo>
                  <a:pt x="156" y="242"/>
                </a:lnTo>
                <a:lnTo>
                  <a:pt x="156" y="242"/>
                </a:lnTo>
                <a:lnTo>
                  <a:pt x="160" y="250"/>
                </a:lnTo>
                <a:lnTo>
                  <a:pt x="168" y="258"/>
                </a:lnTo>
                <a:lnTo>
                  <a:pt x="176" y="266"/>
                </a:lnTo>
                <a:lnTo>
                  <a:pt x="186" y="274"/>
                </a:lnTo>
                <a:lnTo>
                  <a:pt x="198" y="280"/>
                </a:lnTo>
                <a:lnTo>
                  <a:pt x="212" y="284"/>
                </a:lnTo>
                <a:lnTo>
                  <a:pt x="226" y="286"/>
                </a:lnTo>
                <a:lnTo>
                  <a:pt x="244" y="284"/>
                </a:lnTo>
                <a:lnTo>
                  <a:pt x="244" y="284"/>
                </a:lnTo>
                <a:lnTo>
                  <a:pt x="236" y="290"/>
                </a:lnTo>
                <a:lnTo>
                  <a:pt x="228" y="294"/>
                </a:lnTo>
                <a:lnTo>
                  <a:pt x="222" y="300"/>
                </a:lnTo>
                <a:lnTo>
                  <a:pt x="218" y="306"/>
                </a:lnTo>
                <a:lnTo>
                  <a:pt x="216" y="310"/>
                </a:lnTo>
                <a:lnTo>
                  <a:pt x="216" y="316"/>
                </a:lnTo>
                <a:lnTo>
                  <a:pt x="216" y="322"/>
                </a:lnTo>
                <a:lnTo>
                  <a:pt x="218" y="326"/>
                </a:lnTo>
                <a:lnTo>
                  <a:pt x="226" y="336"/>
                </a:lnTo>
                <a:lnTo>
                  <a:pt x="236" y="342"/>
                </a:lnTo>
                <a:lnTo>
                  <a:pt x="250" y="346"/>
                </a:lnTo>
                <a:lnTo>
                  <a:pt x="268" y="346"/>
                </a:lnTo>
                <a:lnTo>
                  <a:pt x="268" y="346"/>
                </a:lnTo>
                <a:lnTo>
                  <a:pt x="252" y="360"/>
                </a:lnTo>
                <a:lnTo>
                  <a:pt x="236" y="372"/>
                </a:lnTo>
                <a:lnTo>
                  <a:pt x="220" y="382"/>
                </a:lnTo>
                <a:lnTo>
                  <a:pt x="202" y="390"/>
                </a:lnTo>
                <a:lnTo>
                  <a:pt x="186" y="396"/>
                </a:lnTo>
                <a:lnTo>
                  <a:pt x="168" y="400"/>
                </a:lnTo>
                <a:lnTo>
                  <a:pt x="150" y="404"/>
                </a:lnTo>
                <a:lnTo>
                  <a:pt x="130" y="404"/>
                </a:lnTo>
                <a:lnTo>
                  <a:pt x="112" y="404"/>
                </a:lnTo>
                <a:lnTo>
                  <a:pt x="94" y="400"/>
                </a:lnTo>
                <a:lnTo>
                  <a:pt x="78" y="396"/>
                </a:lnTo>
                <a:lnTo>
                  <a:pt x="60" y="392"/>
                </a:lnTo>
                <a:lnTo>
                  <a:pt x="44" y="384"/>
                </a:lnTo>
                <a:lnTo>
                  <a:pt x="28" y="376"/>
                </a:lnTo>
                <a:lnTo>
                  <a:pt x="14" y="364"/>
                </a:lnTo>
                <a:lnTo>
                  <a:pt x="0" y="354"/>
                </a:lnTo>
                <a:lnTo>
                  <a:pt x="0" y="354"/>
                </a:lnTo>
                <a:lnTo>
                  <a:pt x="18" y="376"/>
                </a:lnTo>
                <a:lnTo>
                  <a:pt x="36" y="396"/>
                </a:lnTo>
                <a:lnTo>
                  <a:pt x="56" y="414"/>
                </a:lnTo>
                <a:lnTo>
                  <a:pt x="76" y="430"/>
                </a:lnTo>
                <a:lnTo>
                  <a:pt x="98" y="444"/>
                </a:lnTo>
                <a:lnTo>
                  <a:pt x="120" y="456"/>
                </a:lnTo>
                <a:lnTo>
                  <a:pt x="144" y="468"/>
                </a:lnTo>
                <a:lnTo>
                  <a:pt x="168" y="476"/>
                </a:lnTo>
                <a:lnTo>
                  <a:pt x="192" y="484"/>
                </a:lnTo>
                <a:lnTo>
                  <a:pt x="216" y="490"/>
                </a:lnTo>
                <a:lnTo>
                  <a:pt x="240" y="494"/>
                </a:lnTo>
                <a:lnTo>
                  <a:pt x="264" y="496"/>
                </a:lnTo>
                <a:lnTo>
                  <a:pt x="290" y="496"/>
                </a:lnTo>
                <a:lnTo>
                  <a:pt x="314" y="496"/>
                </a:lnTo>
                <a:lnTo>
                  <a:pt x="338" y="492"/>
                </a:lnTo>
                <a:lnTo>
                  <a:pt x="364" y="490"/>
                </a:lnTo>
                <a:lnTo>
                  <a:pt x="386" y="484"/>
                </a:lnTo>
                <a:lnTo>
                  <a:pt x="410" y="478"/>
                </a:lnTo>
                <a:lnTo>
                  <a:pt x="434" y="470"/>
                </a:lnTo>
                <a:lnTo>
                  <a:pt x="456" y="460"/>
                </a:lnTo>
                <a:lnTo>
                  <a:pt x="476" y="450"/>
                </a:lnTo>
                <a:lnTo>
                  <a:pt x="498" y="438"/>
                </a:lnTo>
                <a:lnTo>
                  <a:pt x="518" y="424"/>
                </a:lnTo>
                <a:lnTo>
                  <a:pt x="536" y="410"/>
                </a:lnTo>
                <a:lnTo>
                  <a:pt x="554" y="396"/>
                </a:lnTo>
                <a:lnTo>
                  <a:pt x="570" y="380"/>
                </a:lnTo>
                <a:lnTo>
                  <a:pt x="584" y="362"/>
                </a:lnTo>
                <a:lnTo>
                  <a:pt x="598" y="344"/>
                </a:lnTo>
                <a:lnTo>
                  <a:pt x="610" y="324"/>
                </a:lnTo>
                <a:lnTo>
                  <a:pt x="620" y="304"/>
                </a:lnTo>
                <a:lnTo>
                  <a:pt x="628" y="284"/>
                </a:lnTo>
                <a:lnTo>
                  <a:pt x="634" y="262"/>
                </a:lnTo>
                <a:lnTo>
                  <a:pt x="634" y="262"/>
                </a:lnTo>
                <a:lnTo>
                  <a:pt x="650" y="260"/>
                </a:lnTo>
                <a:lnTo>
                  <a:pt x="664" y="258"/>
                </a:lnTo>
                <a:lnTo>
                  <a:pt x="676" y="256"/>
                </a:lnTo>
                <a:lnTo>
                  <a:pt x="688" y="252"/>
                </a:lnTo>
                <a:lnTo>
                  <a:pt x="698" y="246"/>
                </a:lnTo>
                <a:lnTo>
                  <a:pt x="706" y="242"/>
                </a:lnTo>
                <a:lnTo>
                  <a:pt x="720" y="228"/>
                </a:lnTo>
                <a:lnTo>
                  <a:pt x="720" y="228"/>
                </a:lnTo>
                <a:lnTo>
                  <a:pt x="700" y="230"/>
                </a:lnTo>
                <a:lnTo>
                  <a:pt x="678" y="230"/>
                </a:lnTo>
                <a:lnTo>
                  <a:pt x="656" y="226"/>
                </a:lnTo>
                <a:lnTo>
                  <a:pt x="638" y="220"/>
                </a:lnTo>
                <a:lnTo>
                  <a:pt x="638" y="22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4400" dirty="0"/>
          </a:p>
        </p:txBody>
      </p:sp>
      <p:sp>
        <p:nvSpPr>
          <p:cNvPr id="88" name="Oval 87"/>
          <p:cNvSpPr/>
          <p:nvPr/>
        </p:nvSpPr>
        <p:spPr>
          <a:xfrm>
            <a:off x="2581070" y="6091138"/>
            <a:ext cx="571116" cy="5711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89" name="Freeform 626">
            <a:hlinkClick r:id="rId5"/>
          </p:cNvPr>
          <p:cNvSpPr>
            <a:spLocks noEditPoints="1"/>
          </p:cNvSpPr>
          <p:nvPr/>
        </p:nvSpPr>
        <p:spPr bwMode="auto">
          <a:xfrm>
            <a:off x="2719641" y="6229620"/>
            <a:ext cx="293941" cy="294177"/>
          </a:xfrm>
          <a:custGeom>
            <a:avLst/>
            <a:gdLst>
              <a:gd name="T0" fmla="*/ 766 w 2492"/>
              <a:gd name="T1" fmla="*/ 2115 h 2494"/>
              <a:gd name="T2" fmla="*/ 1669 w 2492"/>
              <a:gd name="T3" fmla="*/ 932 h 2494"/>
              <a:gd name="T4" fmla="*/ 1524 w 2492"/>
              <a:gd name="T5" fmla="*/ 957 h 2494"/>
              <a:gd name="T6" fmla="*/ 1402 w 2492"/>
              <a:gd name="T7" fmla="*/ 1045 h 2494"/>
              <a:gd name="T8" fmla="*/ 1362 w 2492"/>
              <a:gd name="T9" fmla="*/ 1094 h 2494"/>
              <a:gd name="T10" fmla="*/ 1349 w 2492"/>
              <a:gd name="T11" fmla="*/ 1104 h 2494"/>
              <a:gd name="T12" fmla="*/ 1344 w 2492"/>
              <a:gd name="T13" fmla="*/ 1005 h 2494"/>
              <a:gd name="T14" fmla="*/ 953 w 2492"/>
              <a:gd name="T15" fmla="*/ 2115 h 2494"/>
              <a:gd name="T16" fmla="*/ 1346 w 2492"/>
              <a:gd name="T17" fmla="*/ 2050 h 2494"/>
              <a:gd name="T18" fmla="*/ 1351 w 2492"/>
              <a:gd name="T19" fmla="*/ 1442 h 2494"/>
              <a:gd name="T20" fmla="*/ 1381 w 2492"/>
              <a:gd name="T21" fmla="*/ 1333 h 2494"/>
              <a:gd name="T22" fmla="*/ 1451 w 2492"/>
              <a:gd name="T23" fmla="*/ 1255 h 2494"/>
              <a:gd name="T24" fmla="*/ 1551 w 2492"/>
              <a:gd name="T25" fmla="*/ 1232 h 2494"/>
              <a:gd name="T26" fmla="*/ 1648 w 2492"/>
              <a:gd name="T27" fmla="*/ 1264 h 2494"/>
              <a:gd name="T28" fmla="*/ 1704 w 2492"/>
              <a:gd name="T29" fmla="*/ 1353 h 2494"/>
              <a:gd name="T30" fmla="*/ 1719 w 2492"/>
              <a:gd name="T31" fmla="*/ 1516 h 2494"/>
              <a:gd name="T32" fmla="*/ 2110 w 2492"/>
              <a:gd name="T33" fmla="*/ 2115 h 2494"/>
              <a:gd name="T34" fmla="*/ 2113 w 2492"/>
              <a:gd name="T35" fmla="*/ 1761 h 2494"/>
              <a:gd name="T36" fmla="*/ 2099 w 2492"/>
              <a:gd name="T37" fmla="*/ 1312 h 2494"/>
              <a:gd name="T38" fmla="*/ 2052 w 2492"/>
              <a:gd name="T39" fmla="*/ 1147 h 2494"/>
              <a:gd name="T40" fmla="*/ 1963 w 2492"/>
              <a:gd name="T41" fmla="*/ 1029 h 2494"/>
              <a:gd name="T42" fmla="*/ 1829 w 2492"/>
              <a:gd name="T43" fmla="*/ 956 h 2494"/>
              <a:gd name="T44" fmla="*/ 1669 w 2492"/>
              <a:gd name="T45" fmla="*/ 932 h 2494"/>
              <a:gd name="T46" fmla="*/ 483 w 2492"/>
              <a:gd name="T47" fmla="*/ 426 h 2494"/>
              <a:gd name="T48" fmla="*/ 391 w 2492"/>
              <a:gd name="T49" fmla="*/ 496 h 2494"/>
              <a:gd name="T50" fmla="*/ 356 w 2492"/>
              <a:gd name="T51" fmla="*/ 610 h 2494"/>
              <a:gd name="T52" fmla="*/ 391 w 2492"/>
              <a:gd name="T53" fmla="*/ 722 h 2494"/>
              <a:gd name="T54" fmla="*/ 481 w 2492"/>
              <a:gd name="T55" fmla="*/ 792 h 2494"/>
              <a:gd name="T56" fmla="*/ 610 w 2492"/>
              <a:gd name="T57" fmla="*/ 803 h 2494"/>
              <a:gd name="T58" fmla="*/ 718 w 2492"/>
              <a:gd name="T59" fmla="*/ 752 h 2494"/>
              <a:gd name="T60" fmla="*/ 775 w 2492"/>
              <a:gd name="T61" fmla="*/ 652 h 2494"/>
              <a:gd name="T62" fmla="*/ 764 w 2492"/>
              <a:gd name="T63" fmla="*/ 531 h 2494"/>
              <a:gd name="T64" fmla="*/ 690 w 2492"/>
              <a:gd name="T65" fmla="*/ 443 h 2494"/>
              <a:gd name="T66" fmla="*/ 569 w 2492"/>
              <a:gd name="T67" fmla="*/ 412 h 2494"/>
              <a:gd name="T68" fmla="*/ 2071 w 2492"/>
              <a:gd name="T69" fmla="*/ 3 h 2494"/>
              <a:gd name="T70" fmla="*/ 2144 w 2492"/>
              <a:gd name="T71" fmla="*/ 20 h 2494"/>
              <a:gd name="T72" fmla="*/ 2296 w 2492"/>
              <a:gd name="T73" fmla="*/ 90 h 2494"/>
              <a:gd name="T74" fmla="*/ 2409 w 2492"/>
              <a:gd name="T75" fmla="*/ 211 h 2494"/>
              <a:gd name="T76" fmla="*/ 2468 w 2492"/>
              <a:gd name="T77" fmla="*/ 345 h 2494"/>
              <a:gd name="T78" fmla="*/ 2492 w 2492"/>
              <a:gd name="T79" fmla="*/ 2064 h 2494"/>
              <a:gd name="T80" fmla="*/ 2482 w 2492"/>
              <a:gd name="T81" fmla="*/ 2087 h 2494"/>
              <a:gd name="T82" fmla="*/ 2430 w 2492"/>
              <a:gd name="T83" fmla="*/ 2252 h 2494"/>
              <a:gd name="T84" fmla="*/ 2326 w 2492"/>
              <a:gd name="T85" fmla="*/ 2379 h 2494"/>
              <a:gd name="T86" fmla="*/ 2188 w 2492"/>
              <a:gd name="T87" fmla="*/ 2457 h 2494"/>
              <a:gd name="T88" fmla="*/ 2063 w 2492"/>
              <a:gd name="T89" fmla="*/ 2494 h 2494"/>
              <a:gd name="T90" fmla="*/ 413 w 2492"/>
              <a:gd name="T91" fmla="*/ 2488 h 2494"/>
              <a:gd name="T92" fmla="*/ 292 w 2492"/>
              <a:gd name="T93" fmla="*/ 2456 h 2494"/>
              <a:gd name="T94" fmla="*/ 153 w 2492"/>
              <a:gd name="T95" fmla="*/ 2368 h 2494"/>
              <a:gd name="T96" fmla="*/ 52 w 2492"/>
              <a:gd name="T97" fmla="*/ 2230 h 2494"/>
              <a:gd name="T98" fmla="*/ 11 w 2492"/>
              <a:gd name="T99" fmla="*/ 2107 h 2494"/>
              <a:gd name="T100" fmla="*/ 3 w 2492"/>
              <a:gd name="T101" fmla="*/ 421 h 2494"/>
              <a:gd name="T102" fmla="*/ 19 w 2492"/>
              <a:gd name="T103" fmla="*/ 348 h 2494"/>
              <a:gd name="T104" fmla="*/ 89 w 2492"/>
              <a:gd name="T105" fmla="*/ 195 h 2494"/>
              <a:gd name="T106" fmla="*/ 211 w 2492"/>
              <a:gd name="T107" fmla="*/ 81 h 2494"/>
              <a:gd name="T108" fmla="*/ 345 w 2492"/>
              <a:gd name="T109" fmla="*/ 23 h 24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492" h="2494">
                <a:moveTo>
                  <a:pt x="383" y="959"/>
                </a:moveTo>
                <a:lnTo>
                  <a:pt x="383" y="2115"/>
                </a:lnTo>
                <a:lnTo>
                  <a:pt x="766" y="2115"/>
                </a:lnTo>
                <a:lnTo>
                  <a:pt x="766" y="959"/>
                </a:lnTo>
                <a:lnTo>
                  <a:pt x="383" y="959"/>
                </a:lnTo>
                <a:close/>
                <a:moveTo>
                  <a:pt x="1669" y="932"/>
                </a:moveTo>
                <a:lnTo>
                  <a:pt x="1619" y="935"/>
                </a:lnTo>
                <a:lnTo>
                  <a:pt x="1570" y="943"/>
                </a:lnTo>
                <a:lnTo>
                  <a:pt x="1524" y="957"/>
                </a:lnTo>
                <a:lnTo>
                  <a:pt x="1481" y="980"/>
                </a:lnTo>
                <a:lnTo>
                  <a:pt x="1440" y="1008"/>
                </a:lnTo>
                <a:lnTo>
                  <a:pt x="1402" y="1045"/>
                </a:lnTo>
                <a:lnTo>
                  <a:pt x="1367" y="1089"/>
                </a:lnTo>
                <a:lnTo>
                  <a:pt x="1363" y="1091"/>
                </a:lnTo>
                <a:lnTo>
                  <a:pt x="1362" y="1094"/>
                </a:lnTo>
                <a:lnTo>
                  <a:pt x="1359" y="1096"/>
                </a:lnTo>
                <a:lnTo>
                  <a:pt x="1355" y="1100"/>
                </a:lnTo>
                <a:lnTo>
                  <a:pt x="1349" y="1104"/>
                </a:lnTo>
                <a:lnTo>
                  <a:pt x="1344" y="1110"/>
                </a:lnTo>
                <a:lnTo>
                  <a:pt x="1344" y="1056"/>
                </a:lnTo>
                <a:lnTo>
                  <a:pt x="1344" y="1005"/>
                </a:lnTo>
                <a:lnTo>
                  <a:pt x="1344" y="959"/>
                </a:lnTo>
                <a:lnTo>
                  <a:pt x="953" y="959"/>
                </a:lnTo>
                <a:lnTo>
                  <a:pt x="953" y="2115"/>
                </a:lnTo>
                <a:lnTo>
                  <a:pt x="1346" y="2115"/>
                </a:lnTo>
                <a:lnTo>
                  <a:pt x="1346" y="2080"/>
                </a:lnTo>
                <a:lnTo>
                  <a:pt x="1346" y="2050"/>
                </a:lnTo>
                <a:lnTo>
                  <a:pt x="1346" y="1765"/>
                </a:lnTo>
                <a:lnTo>
                  <a:pt x="1348" y="1481"/>
                </a:lnTo>
                <a:lnTo>
                  <a:pt x="1351" y="1442"/>
                </a:lnTo>
                <a:lnTo>
                  <a:pt x="1357" y="1404"/>
                </a:lnTo>
                <a:lnTo>
                  <a:pt x="1367" y="1368"/>
                </a:lnTo>
                <a:lnTo>
                  <a:pt x="1381" y="1333"/>
                </a:lnTo>
                <a:lnTo>
                  <a:pt x="1400" y="1301"/>
                </a:lnTo>
                <a:lnTo>
                  <a:pt x="1424" y="1275"/>
                </a:lnTo>
                <a:lnTo>
                  <a:pt x="1451" y="1255"/>
                </a:lnTo>
                <a:lnTo>
                  <a:pt x="1481" y="1242"/>
                </a:lnTo>
                <a:lnTo>
                  <a:pt x="1514" y="1234"/>
                </a:lnTo>
                <a:lnTo>
                  <a:pt x="1551" y="1232"/>
                </a:lnTo>
                <a:lnTo>
                  <a:pt x="1589" y="1237"/>
                </a:lnTo>
                <a:lnTo>
                  <a:pt x="1621" y="1247"/>
                </a:lnTo>
                <a:lnTo>
                  <a:pt x="1648" y="1264"/>
                </a:lnTo>
                <a:lnTo>
                  <a:pt x="1672" y="1288"/>
                </a:lnTo>
                <a:lnTo>
                  <a:pt x="1689" y="1317"/>
                </a:lnTo>
                <a:lnTo>
                  <a:pt x="1704" y="1353"/>
                </a:lnTo>
                <a:lnTo>
                  <a:pt x="1711" y="1395"/>
                </a:lnTo>
                <a:lnTo>
                  <a:pt x="1718" y="1455"/>
                </a:lnTo>
                <a:lnTo>
                  <a:pt x="1719" y="1516"/>
                </a:lnTo>
                <a:lnTo>
                  <a:pt x="1721" y="2061"/>
                </a:lnTo>
                <a:lnTo>
                  <a:pt x="1721" y="2115"/>
                </a:lnTo>
                <a:lnTo>
                  <a:pt x="2110" y="2115"/>
                </a:lnTo>
                <a:lnTo>
                  <a:pt x="2112" y="2096"/>
                </a:lnTo>
                <a:lnTo>
                  <a:pt x="2112" y="2079"/>
                </a:lnTo>
                <a:lnTo>
                  <a:pt x="2113" y="1761"/>
                </a:lnTo>
                <a:lnTo>
                  <a:pt x="2112" y="1441"/>
                </a:lnTo>
                <a:lnTo>
                  <a:pt x="2109" y="1377"/>
                </a:lnTo>
                <a:lnTo>
                  <a:pt x="2099" y="1312"/>
                </a:lnTo>
                <a:lnTo>
                  <a:pt x="2086" y="1250"/>
                </a:lnTo>
                <a:lnTo>
                  <a:pt x="2072" y="1196"/>
                </a:lnTo>
                <a:lnTo>
                  <a:pt x="2052" y="1147"/>
                </a:lnTo>
                <a:lnTo>
                  <a:pt x="2026" y="1102"/>
                </a:lnTo>
                <a:lnTo>
                  <a:pt x="1996" y="1062"/>
                </a:lnTo>
                <a:lnTo>
                  <a:pt x="1963" y="1029"/>
                </a:lnTo>
                <a:lnTo>
                  <a:pt x="1923" y="999"/>
                </a:lnTo>
                <a:lnTo>
                  <a:pt x="1878" y="975"/>
                </a:lnTo>
                <a:lnTo>
                  <a:pt x="1829" y="956"/>
                </a:lnTo>
                <a:lnTo>
                  <a:pt x="1773" y="943"/>
                </a:lnTo>
                <a:lnTo>
                  <a:pt x="1721" y="935"/>
                </a:lnTo>
                <a:lnTo>
                  <a:pt x="1669" y="932"/>
                </a:lnTo>
                <a:close/>
                <a:moveTo>
                  <a:pt x="569" y="412"/>
                </a:moveTo>
                <a:lnTo>
                  <a:pt x="524" y="415"/>
                </a:lnTo>
                <a:lnTo>
                  <a:pt x="483" y="426"/>
                </a:lnTo>
                <a:lnTo>
                  <a:pt x="447" y="443"/>
                </a:lnTo>
                <a:lnTo>
                  <a:pt x="416" y="467"/>
                </a:lnTo>
                <a:lnTo>
                  <a:pt x="391" y="496"/>
                </a:lnTo>
                <a:lnTo>
                  <a:pt x="372" y="531"/>
                </a:lnTo>
                <a:lnTo>
                  <a:pt x="361" y="569"/>
                </a:lnTo>
                <a:lnTo>
                  <a:pt x="356" y="610"/>
                </a:lnTo>
                <a:lnTo>
                  <a:pt x="361" y="652"/>
                </a:lnTo>
                <a:lnTo>
                  <a:pt x="372" y="688"/>
                </a:lnTo>
                <a:lnTo>
                  <a:pt x="391" y="722"/>
                </a:lnTo>
                <a:lnTo>
                  <a:pt x="415" y="750"/>
                </a:lnTo>
                <a:lnTo>
                  <a:pt x="447" y="774"/>
                </a:lnTo>
                <a:lnTo>
                  <a:pt x="481" y="792"/>
                </a:lnTo>
                <a:lnTo>
                  <a:pt x="521" y="803"/>
                </a:lnTo>
                <a:lnTo>
                  <a:pt x="566" y="808"/>
                </a:lnTo>
                <a:lnTo>
                  <a:pt x="610" y="803"/>
                </a:lnTo>
                <a:lnTo>
                  <a:pt x="652" y="793"/>
                </a:lnTo>
                <a:lnTo>
                  <a:pt x="688" y="776"/>
                </a:lnTo>
                <a:lnTo>
                  <a:pt x="718" y="752"/>
                </a:lnTo>
                <a:lnTo>
                  <a:pt x="745" y="723"/>
                </a:lnTo>
                <a:lnTo>
                  <a:pt x="764" y="690"/>
                </a:lnTo>
                <a:lnTo>
                  <a:pt x="775" y="652"/>
                </a:lnTo>
                <a:lnTo>
                  <a:pt x="780" y="610"/>
                </a:lnTo>
                <a:lnTo>
                  <a:pt x="775" y="569"/>
                </a:lnTo>
                <a:lnTo>
                  <a:pt x="764" y="531"/>
                </a:lnTo>
                <a:lnTo>
                  <a:pt x="745" y="496"/>
                </a:lnTo>
                <a:lnTo>
                  <a:pt x="721" y="467"/>
                </a:lnTo>
                <a:lnTo>
                  <a:pt x="690" y="443"/>
                </a:lnTo>
                <a:lnTo>
                  <a:pt x="653" y="426"/>
                </a:lnTo>
                <a:lnTo>
                  <a:pt x="613" y="415"/>
                </a:lnTo>
                <a:lnTo>
                  <a:pt x="569" y="412"/>
                </a:lnTo>
                <a:close/>
                <a:moveTo>
                  <a:pt x="427" y="0"/>
                </a:moveTo>
                <a:lnTo>
                  <a:pt x="2063" y="0"/>
                </a:lnTo>
                <a:lnTo>
                  <a:pt x="2071" y="3"/>
                </a:lnTo>
                <a:lnTo>
                  <a:pt x="2077" y="6"/>
                </a:lnTo>
                <a:lnTo>
                  <a:pt x="2085" y="9"/>
                </a:lnTo>
                <a:lnTo>
                  <a:pt x="2144" y="20"/>
                </a:lnTo>
                <a:lnTo>
                  <a:pt x="2199" y="38"/>
                </a:lnTo>
                <a:lnTo>
                  <a:pt x="2250" y="60"/>
                </a:lnTo>
                <a:lnTo>
                  <a:pt x="2296" y="90"/>
                </a:lnTo>
                <a:lnTo>
                  <a:pt x="2338" y="125"/>
                </a:lnTo>
                <a:lnTo>
                  <a:pt x="2376" y="165"/>
                </a:lnTo>
                <a:lnTo>
                  <a:pt x="2409" y="211"/>
                </a:lnTo>
                <a:lnTo>
                  <a:pt x="2439" y="264"/>
                </a:lnTo>
                <a:lnTo>
                  <a:pt x="2455" y="303"/>
                </a:lnTo>
                <a:lnTo>
                  <a:pt x="2468" y="345"/>
                </a:lnTo>
                <a:lnTo>
                  <a:pt x="2479" y="386"/>
                </a:lnTo>
                <a:lnTo>
                  <a:pt x="2492" y="429"/>
                </a:lnTo>
                <a:lnTo>
                  <a:pt x="2492" y="2064"/>
                </a:lnTo>
                <a:lnTo>
                  <a:pt x="2487" y="2072"/>
                </a:lnTo>
                <a:lnTo>
                  <a:pt x="2485" y="2080"/>
                </a:lnTo>
                <a:lnTo>
                  <a:pt x="2482" y="2087"/>
                </a:lnTo>
                <a:lnTo>
                  <a:pt x="2471" y="2146"/>
                </a:lnTo>
                <a:lnTo>
                  <a:pt x="2454" y="2201"/>
                </a:lnTo>
                <a:lnTo>
                  <a:pt x="2430" y="2252"/>
                </a:lnTo>
                <a:lnTo>
                  <a:pt x="2401" y="2298"/>
                </a:lnTo>
                <a:lnTo>
                  <a:pt x="2366" y="2341"/>
                </a:lnTo>
                <a:lnTo>
                  <a:pt x="2326" y="2379"/>
                </a:lnTo>
                <a:lnTo>
                  <a:pt x="2279" y="2413"/>
                </a:lnTo>
                <a:lnTo>
                  <a:pt x="2228" y="2442"/>
                </a:lnTo>
                <a:lnTo>
                  <a:pt x="2188" y="2457"/>
                </a:lnTo>
                <a:lnTo>
                  <a:pt x="2147" y="2470"/>
                </a:lnTo>
                <a:lnTo>
                  <a:pt x="2104" y="2481"/>
                </a:lnTo>
                <a:lnTo>
                  <a:pt x="2063" y="2494"/>
                </a:lnTo>
                <a:lnTo>
                  <a:pt x="427" y="2494"/>
                </a:lnTo>
                <a:lnTo>
                  <a:pt x="421" y="2491"/>
                </a:lnTo>
                <a:lnTo>
                  <a:pt x="413" y="2488"/>
                </a:lnTo>
                <a:lnTo>
                  <a:pt x="405" y="2486"/>
                </a:lnTo>
                <a:lnTo>
                  <a:pt x="346" y="2473"/>
                </a:lnTo>
                <a:lnTo>
                  <a:pt x="292" y="2456"/>
                </a:lnTo>
                <a:lnTo>
                  <a:pt x="242" y="2434"/>
                </a:lnTo>
                <a:lnTo>
                  <a:pt x="195" y="2403"/>
                </a:lnTo>
                <a:lnTo>
                  <a:pt x="153" y="2368"/>
                </a:lnTo>
                <a:lnTo>
                  <a:pt x="114" y="2329"/>
                </a:lnTo>
                <a:lnTo>
                  <a:pt x="81" y="2282"/>
                </a:lnTo>
                <a:lnTo>
                  <a:pt x="52" y="2230"/>
                </a:lnTo>
                <a:lnTo>
                  <a:pt x="35" y="2190"/>
                </a:lnTo>
                <a:lnTo>
                  <a:pt x="22" y="2149"/>
                </a:lnTo>
                <a:lnTo>
                  <a:pt x="11" y="2107"/>
                </a:lnTo>
                <a:lnTo>
                  <a:pt x="0" y="2064"/>
                </a:lnTo>
                <a:lnTo>
                  <a:pt x="0" y="429"/>
                </a:lnTo>
                <a:lnTo>
                  <a:pt x="3" y="421"/>
                </a:lnTo>
                <a:lnTo>
                  <a:pt x="6" y="413"/>
                </a:lnTo>
                <a:lnTo>
                  <a:pt x="8" y="407"/>
                </a:lnTo>
                <a:lnTo>
                  <a:pt x="19" y="348"/>
                </a:lnTo>
                <a:lnTo>
                  <a:pt x="37" y="292"/>
                </a:lnTo>
                <a:lnTo>
                  <a:pt x="60" y="241"/>
                </a:lnTo>
                <a:lnTo>
                  <a:pt x="89" y="195"/>
                </a:lnTo>
                <a:lnTo>
                  <a:pt x="124" y="152"/>
                </a:lnTo>
                <a:lnTo>
                  <a:pt x="165" y="114"/>
                </a:lnTo>
                <a:lnTo>
                  <a:pt x="211" y="81"/>
                </a:lnTo>
                <a:lnTo>
                  <a:pt x="264" y="52"/>
                </a:lnTo>
                <a:lnTo>
                  <a:pt x="304" y="36"/>
                </a:lnTo>
                <a:lnTo>
                  <a:pt x="345" y="23"/>
                </a:lnTo>
                <a:lnTo>
                  <a:pt x="386" y="12"/>
                </a:lnTo>
                <a:lnTo>
                  <a:pt x="427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4400" dirty="0"/>
          </a:p>
        </p:txBody>
      </p:sp>
      <p:sp>
        <p:nvSpPr>
          <p:cNvPr id="86" name="Oval 85"/>
          <p:cNvSpPr/>
          <p:nvPr/>
        </p:nvSpPr>
        <p:spPr>
          <a:xfrm>
            <a:off x="1843768" y="6091135"/>
            <a:ext cx="571116" cy="5711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87" name="Freeform 86">
            <a:hlinkClick r:id="rId6"/>
          </p:cNvPr>
          <p:cNvSpPr>
            <a:spLocks noEditPoints="1"/>
          </p:cNvSpPr>
          <p:nvPr/>
        </p:nvSpPr>
        <p:spPr bwMode="auto">
          <a:xfrm>
            <a:off x="1987503" y="6232755"/>
            <a:ext cx="283658" cy="287874"/>
          </a:xfrm>
          <a:custGeom>
            <a:avLst/>
            <a:gdLst>
              <a:gd name="T0" fmla="*/ 898 w 3629"/>
              <a:gd name="T1" fmla="*/ 2249 h 3684"/>
              <a:gd name="T2" fmla="*/ 767 w 3629"/>
              <a:gd name="T3" fmla="*/ 2423 h 3684"/>
              <a:gd name="T4" fmla="*/ 784 w 3629"/>
              <a:gd name="T5" fmla="*/ 2649 h 3684"/>
              <a:gd name="T6" fmla="*/ 936 w 3629"/>
              <a:gd name="T7" fmla="*/ 2802 h 3684"/>
              <a:gd name="T8" fmla="*/ 2596 w 3629"/>
              <a:gd name="T9" fmla="*/ 2828 h 3684"/>
              <a:gd name="T10" fmla="*/ 2787 w 3629"/>
              <a:gd name="T11" fmla="*/ 2722 h 3684"/>
              <a:gd name="T12" fmla="*/ 2865 w 3629"/>
              <a:gd name="T13" fmla="*/ 2515 h 3684"/>
              <a:gd name="T14" fmla="*/ 2787 w 3629"/>
              <a:gd name="T15" fmla="*/ 2307 h 3684"/>
              <a:gd name="T16" fmla="*/ 2596 w 3629"/>
              <a:gd name="T17" fmla="*/ 2201 h 3684"/>
              <a:gd name="T18" fmla="*/ 1112 w 3629"/>
              <a:gd name="T19" fmla="*/ 750 h 3684"/>
              <a:gd name="T20" fmla="*/ 918 w 3629"/>
              <a:gd name="T21" fmla="*/ 853 h 3684"/>
              <a:gd name="T22" fmla="*/ 838 w 3629"/>
              <a:gd name="T23" fmla="*/ 1059 h 3684"/>
              <a:gd name="T24" fmla="*/ 913 w 3629"/>
              <a:gd name="T25" fmla="*/ 1268 h 3684"/>
              <a:gd name="T26" fmla="*/ 1102 w 3629"/>
              <a:gd name="T27" fmla="*/ 1377 h 3684"/>
              <a:gd name="T28" fmla="*/ 1208 w 3629"/>
              <a:gd name="T29" fmla="*/ 1380 h 3684"/>
              <a:gd name="T30" fmla="*/ 1401 w 3629"/>
              <a:gd name="T31" fmla="*/ 1380 h 3684"/>
              <a:gd name="T32" fmla="*/ 1640 w 3629"/>
              <a:gd name="T33" fmla="*/ 1380 h 3684"/>
              <a:gd name="T34" fmla="*/ 1833 w 3629"/>
              <a:gd name="T35" fmla="*/ 1380 h 3684"/>
              <a:gd name="T36" fmla="*/ 1935 w 3629"/>
              <a:gd name="T37" fmla="*/ 1378 h 3684"/>
              <a:gd name="T38" fmla="*/ 2115 w 3629"/>
              <a:gd name="T39" fmla="*/ 1295 h 3684"/>
              <a:gd name="T40" fmla="*/ 2205 w 3629"/>
              <a:gd name="T41" fmla="*/ 1123 h 3684"/>
              <a:gd name="T42" fmla="*/ 2168 w 3629"/>
              <a:gd name="T43" fmla="*/ 917 h 3684"/>
              <a:gd name="T44" fmla="*/ 2021 w 3629"/>
              <a:gd name="T45" fmla="*/ 775 h 3684"/>
              <a:gd name="T46" fmla="*/ 1954 w 3629"/>
              <a:gd name="T47" fmla="*/ 0 h 3684"/>
              <a:gd name="T48" fmla="*/ 2281 w 3629"/>
              <a:gd name="T49" fmla="*/ 54 h 3684"/>
              <a:gd name="T50" fmla="*/ 2608 w 3629"/>
              <a:gd name="T51" fmla="*/ 232 h 3684"/>
              <a:gd name="T52" fmla="*/ 2834 w 3629"/>
              <a:gd name="T53" fmla="*/ 513 h 3684"/>
              <a:gd name="T54" fmla="*/ 2936 w 3629"/>
              <a:gd name="T55" fmla="*/ 880 h 3684"/>
              <a:gd name="T56" fmla="*/ 2938 w 3629"/>
              <a:gd name="T57" fmla="*/ 1273 h 3684"/>
              <a:gd name="T58" fmla="*/ 3050 w 3629"/>
              <a:gd name="T59" fmla="*/ 1427 h 3684"/>
              <a:gd name="T60" fmla="*/ 3285 w 3629"/>
              <a:gd name="T61" fmla="*/ 1490 h 3684"/>
              <a:gd name="T62" fmla="*/ 3490 w 3629"/>
              <a:gd name="T63" fmla="*/ 1652 h 3684"/>
              <a:gd name="T64" fmla="*/ 3603 w 3629"/>
              <a:gd name="T65" fmla="*/ 1910 h 3684"/>
              <a:gd name="T66" fmla="*/ 3627 w 3629"/>
              <a:gd name="T67" fmla="*/ 2225 h 3684"/>
              <a:gd name="T68" fmla="*/ 3628 w 3629"/>
              <a:gd name="T69" fmla="*/ 2393 h 3684"/>
              <a:gd name="T70" fmla="*/ 3629 w 3629"/>
              <a:gd name="T71" fmla="*/ 2493 h 3684"/>
              <a:gd name="T72" fmla="*/ 3583 w 3629"/>
              <a:gd name="T73" fmla="*/ 2861 h 3684"/>
              <a:gd name="T74" fmla="*/ 3414 w 3629"/>
              <a:gd name="T75" fmla="*/ 3236 h 3684"/>
              <a:gd name="T76" fmla="*/ 3129 w 3629"/>
              <a:gd name="T77" fmla="*/ 3508 h 3684"/>
              <a:gd name="T78" fmla="*/ 2749 w 3629"/>
              <a:gd name="T79" fmla="*/ 3657 h 3684"/>
              <a:gd name="T80" fmla="*/ 1134 w 3629"/>
              <a:gd name="T81" fmla="*/ 3684 h 3684"/>
              <a:gd name="T82" fmla="*/ 705 w 3629"/>
              <a:gd name="T83" fmla="*/ 3629 h 3684"/>
              <a:gd name="T84" fmla="*/ 370 w 3629"/>
              <a:gd name="T85" fmla="*/ 3462 h 3684"/>
              <a:gd name="T86" fmla="*/ 138 w 3629"/>
              <a:gd name="T87" fmla="*/ 3191 h 3684"/>
              <a:gd name="T88" fmla="*/ 24 w 3629"/>
              <a:gd name="T89" fmla="*/ 2830 h 3684"/>
              <a:gd name="T90" fmla="*/ 0 w 3629"/>
              <a:gd name="T91" fmla="*/ 2426 h 3684"/>
              <a:gd name="T92" fmla="*/ 28 w 3629"/>
              <a:gd name="T93" fmla="*/ 780 h 3684"/>
              <a:gd name="T94" fmla="*/ 131 w 3629"/>
              <a:gd name="T95" fmla="*/ 512 h 3684"/>
              <a:gd name="T96" fmla="*/ 262 w 3629"/>
              <a:gd name="T97" fmla="*/ 328 h 3684"/>
              <a:gd name="T98" fmla="*/ 524 w 3629"/>
              <a:gd name="T99" fmla="*/ 122 h 3684"/>
              <a:gd name="T100" fmla="*/ 902 w 3629"/>
              <a:gd name="T101" fmla="*/ 11 h 3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629" h="3684">
                <a:moveTo>
                  <a:pt x="1070" y="2198"/>
                </a:moveTo>
                <a:lnTo>
                  <a:pt x="1024" y="2201"/>
                </a:lnTo>
                <a:lnTo>
                  <a:pt x="978" y="2212"/>
                </a:lnTo>
                <a:lnTo>
                  <a:pt x="936" y="2228"/>
                </a:lnTo>
                <a:lnTo>
                  <a:pt x="898" y="2249"/>
                </a:lnTo>
                <a:lnTo>
                  <a:pt x="863" y="2275"/>
                </a:lnTo>
                <a:lnTo>
                  <a:pt x="831" y="2307"/>
                </a:lnTo>
                <a:lnTo>
                  <a:pt x="805" y="2342"/>
                </a:lnTo>
                <a:lnTo>
                  <a:pt x="784" y="2381"/>
                </a:lnTo>
                <a:lnTo>
                  <a:pt x="767" y="2423"/>
                </a:lnTo>
                <a:lnTo>
                  <a:pt x="758" y="2468"/>
                </a:lnTo>
                <a:lnTo>
                  <a:pt x="754" y="2515"/>
                </a:lnTo>
                <a:lnTo>
                  <a:pt x="758" y="2561"/>
                </a:lnTo>
                <a:lnTo>
                  <a:pt x="767" y="2607"/>
                </a:lnTo>
                <a:lnTo>
                  <a:pt x="784" y="2649"/>
                </a:lnTo>
                <a:lnTo>
                  <a:pt x="805" y="2687"/>
                </a:lnTo>
                <a:lnTo>
                  <a:pt x="831" y="2722"/>
                </a:lnTo>
                <a:lnTo>
                  <a:pt x="863" y="2754"/>
                </a:lnTo>
                <a:lnTo>
                  <a:pt x="898" y="2780"/>
                </a:lnTo>
                <a:lnTo>
                  <a:pt x="936" y="2802"/>
                </a:lnTo>
                <a:lnTo>
                  <a:pt x="978" y="2818"/>
                </a:lnTo>
                <a:lnTo>
                  <a:pt x="1024" y="2828"/>
                </a:lnTo>
                <a:lnTo>
                  <a:pt x="1070" y="2831"/>
                </a:lnTo>
                <a:lnTo>
                  <a:pt x="2549" y="2831"/>
                </a:lnTo>
                <a:lnTo>
                  <a:pt x="2596" y="2828"/>
                </a:lnTo>
                <a:lnTo>
                  <a:pt x="2640" y="2818"/>
                </a:lnTo>
                <a:lnTo>
                  <a:pt x="2681" y="2802"/>
                </a:lnTo>
                <a:lnTo>
                  <a:pt x="2721" y="2780"/>
                </a:lnTo>
                <a:lnTo>
                  <a:pt x="2756" y="2754"/>
                </a:lnTo>
                <a:lnTo>
                  <a:pt x="2787" y="2722"/>
                </a:lnTo>
                <a:lnTo>
                  <a:pt x="2814" y="2687"/>
                </a:lnTo>
                <a:lnTo>
                  <a:pt x="2835" y="2649"/>
                </a:lnTo>
                <a:lnTo>
                  <a:pt x="2851" y="2607"/>
                </a:lnTo>
                <a:lnTo>
                  <a:pt x="2861" y="2561"/>
                </a:lnTo>
                <a:lnTo>
                  <a:pt x="2865" y="2515"/>
                </a:lnTo>
                <a:lnTo>
                  <a:pt x="2861" y="2468"/>
                </a:lnTo>
                <a:lnTo>
                  <a:pt x="2851" y="2423"/>
                </a:lnTo>
                <a:lnTo>
                  <a:pt x="2835" y="2381"/>
                </a:lnTo>
                <a:lnTo>
                  <a:pt x="2814" y="2342"/>
                </a:lnTo>
                <a:lnTo>
                  <a:pt x="2787" y="2307"/>
                </a:lnTo>
                <a:lnTo>
                  <a:pt x="2756" y="2275"/>
                </a:lnTo>
                <a:lnTo>
                  <a:pt x="2721" y="2249"/>
                </a:lnTo>
                <a:lnTo>
                  <a:pt x="2681" y="2228"/>
                </a:lnTo>
                <a:lnTo>
                  <a:pt x="2640" y="2212"/>
                </a:lnTo>
                <a:lnTo>
                  <a:pt x="2596" y="2201"/>
                </a:lnTo>
                <a:lnTo>
                  <a:pt x="2549" y="2198"/>
                </a:lnTo>
                <a:lnTo>
                  <a:pt x="1070" y="2198"/>
                </a:lnTo>
                <a:close/>
                <a:moveTo>
                  <a:pt x="1898" y="746"/>
                </a:moveTo>
                <a:lnTo>
                  <a:pt x="1158" y="747"/>
                </a:lnTo>
                <a:lnTo>
                  <a:pt x="1112" y="750"/>
                </a:lnTo>
                <a:lnTo>
                  <a:pt x="1068" y="759"/>
                </a:lnTo>
                <a:lnTo>
                  <a:pt x="1025" y="775"/>
                </a:lnTo>
                <a:lnTo>
                  <a:pt x="986" y="796"/>
                </a:lnTo>
                <a:lnTo>
                  <a:pt x="950" y="822"/>
                </a:lnTo>
                <a:lnTo>
                  <a:pt x="918" y="853"/>
                </a:lnTo>
                <a:lnTo>
                  <a:pt x="891" y="888"/>
                </a:lnTo>
                <a:lnTo>
                  <a:pt x="870" y="926"/>
                </a:lnTo>
                <a:lnTo>
                  <a:pt x="853" y="967"/>
                </a:lnTo>
                <a:lnTo>
                  <a:pt x="843" y="1012"/>
                </a:lnTo>
                <a:lnTo>
                  <a:pt x="838" y="1059"/>
                </a:lnTo>
                <a:lnTo>
                  <a:pt x="840" y="1106"/>
                </a:lnTo>
                <a:lnTo>
                  <a:pt x="850" y="1151"/>
                </a:lnTo>
                <a:lnTo>
                  <a:pt x="865" y="1193"/>
                </a:lnTo>
                <a:lnTo>
                  <a:pt x="887" y="1231"/>
                </a:lnTo>
                <a:lnTo>
                  <a:pt x="913" y="1268"/>
                </a:lnTo>
                <a:lnTo>
                  <a:pt x="943" y="1300"/>
                </a:lnTo>
                <a:lnTo>
                  <a:pt x="977" y="1327"/>
                </a:lnTo>
                <a:lnTo>
                  <a:pt x="1016" y="1348"/>
                </a:lnTo>
                <a:lnTo>
                  <a:pt x="1057" y="1365"/>
                </a:lnTo>
                <a:lnTo>
                  <a:pt x="1102" y="1377"/>
                </a:lnTo>
                <a:lnTo>
                  <a:pt x="1149" y="1380"/>
                </a:lnTo>
                <a:lnTo>
                  <a:pt x="1152" y="1380"/>
                </a:lnTo>
                <a:lnTo>
                  <a:pt x="1165" y="1380"/>
                </a:lnTo>
                <a:lnTo>
                  <a:pt x="1183" y="1380"/>
                </a:lnTo>
                <a:lnTo>
                  <a:pt x="1208" y="1380"/>
                </a:lnTo>
                <a:lnTo>
                  <a:pt x="1238" y="1380"/>
                </a:lnTo>
                <a:lnTo>
                  <a:pt x="1273" y="1380"/>
                </a:lnTo>
                <a:lnTo>
                  <a:pt x="1313" y="1380"/>
                </a:lnTo>
                <a:lnTo>
                  <a:pt x="1356" y="1380"/>
                </a:lnTo>
                <a:lnTo>
                  <a:pt x="1401" y="1380"/>
                </a:lnTo>
                <a:lnTo>
                  <a:pt x="1448" y="1380"/>
                </a:lnTo>
                <a:lnTo>
                  <a:pt x="1496" y="1380"/>
                </a:lnTo>
                <a:lnTo>
                  <a:pt x="1545" y="1380"/>
                </a:lnTo>
                <a:lnTo>
                  <a:pt x="1592" y="1380"/>
                </a:lnTo>
                <a:lnTo>
                  <a:pt x="1640" y="1380"/>
                </a:lnTo>
                <a:lnTo>
                  <a:pt x="1685" y="1380"/>
                </a:lnTo>
                <a:lnTo>
                  <a:pt x="1728" y="1380"/>
                </a:lnTo>
                <a:lnTo>
                  <a:pt x="1767" y="1380"/>
                </a:lnTo>
                <a:lnTo>
                  <a:pt x="1803" y="1380"/>
                </a:lnTo>
                <a:lnTo>
                  <a:pt x="1833" y="1380"/>
                </a:lnTo>
                <a:lnTo>
                  <a:pt x="1858" y="1380"/>
                </a:lnTo>
                <a:lnTo>
                  <a:pt x="1877" y="1380"/>
                </a:lnTo>
                <a:lnTo>
                  <a:pt x="1889" y="1380"/>
                </a:lnTo>
                <a:lnTo>
                  <a:pt x="1893" y="1380"/>
                </a:lnTo>
                <a:lnTo>
                  <a:pt x="1935" y="1378"/>
                </a:lnTo>
                <a:lnTo>
                  <a:pt x="1976" y="1370"/>
                </a:lnTo>
                <a:lnTo>
                  <a:pt x="2014" y="1357"/>
                </a:lnTo>
                <a:lnTo>
                  <a:pt x="2050" y="1340"/>
                </a:lnTo>
                <a:lnTo>
                  <a:pt x="2084" y="1320"/>
                </a:lnTo>
                <a:lnTo>
                  <a:pt x="2115" y="1295"/>
                </a:lnTo>
                <a:lnTo>
                  <a:pt x="2141" y="1267"/>
                </a:lnTo>
                <a:lnTo>
                  <a:pt x="2164" y="1235"/>
                </a:lnTo>
                <a:lnTo>
                  <a:pt x="2183" y="1201"/>
                </a:lnTo>
                <a:lnTo>
                  <a:pt x="2196" y="1162"/>
                </a:lnTo>
                <a:lnTo>
                  <a:pt x="2205" y="1123"/>
                </a:lnTo>
                <a:lnTo>
                  <a:pt x="2209" y="1081"/>
                </a:lnTo>
                <a:lnTo>
                  <a:pt x="2206" y="1037"/>
                </a:lnTo>
                <a:lnTo>
                  <a:pt x="2199" y="995"/>
                </a:lnTo>
                <a:lnTo>
                  <a:pt x="2186" y="955"/>
                </a:lnTo>
                <a:lnTo>
                  <a:pt x="2168" y="917"/>
                </a:lnTo>
                <a:lnTo>
                  <a:pt x="2147" y="881"/>
                </a:lnTo>
                <a:lnTo>
                  <a:pt x="2119" y="849"/>
                </a:lnTo>
                <a:lnTo>
                  <a:pt x="2090" y="820"/>
                </a:lnTo>
                <a:lnTo>
                  <a:pt x="2057" y="796"/>
                </a:lnTo>
                <a:lnTo>
                  <a:pt x="2021" y="775"/>
                </a:lnTo>
                <a:lnTo>
                  <a:pt x="1981" y="759"/>
                </a:lnTo>
                <a:lnTo>
                  <a:pt x="1941" y="750"/>
                </a:lnTo>
                <a:lnTo>
                  <a:pt x="1898" y="746"/>
                </a:lnTo>
                <a:close/>
                <a:moveTo>
                  <a:pt x="1953" y="0"/>
                </a:moveTo>
                <a:lnTo>
                  <a:pt x="1954" y="0"/>
                </a:lnTo>
                <a:lnTo>
                  <a:pt x="1962" y="0"/>
                </a:lnTo>
                <a:lnTo>
                  <a:pt x="2046" y="5"/>
                </a:lnTo>
                <a:lnTo>
                  <a:pt x="2127" y="16"/>
                </a:lnTo>
                <a:lnTo>
                  <a:pt x="2205" y="32"/>
                </a:lnTo>
                <a:lnTo>
                  <a:pt x="2281" y="54"/>
                </a:lnTo>
                <a:lnTo>
                  <a:pt x="2354" y="80"/>
                </a:lnTo>
                <a:lnTo>
                  <a:pt x="2422" y="111"/>
                </a:lnTo>
                <a:lnTo>
                  <a:pt x="2488" y="147"/>
                </a:lnTo>
                <a:lnTo>
                  <a:pt x="2549" y="187"/>
                </a:lnTo>
                <a:lnTo>
                  <a:pt x="2608" y="232"/>
                </a:lnTo>
                <a:lnTo>
                  <a:pt x="2662" y="281"/>
                </a:lnTo>
                <a:lnTo>
                  <a:pt x="2712" y="333"/>
                </a:lnTo>
                <a:lnTo>
                  <a:pt x="2757" y="390"/>
                </a:lnTo>
                <a:lnTo>
                  <a:pt x="2798" y="450"/>
                </a:lnTo>
                <a:lnTo>
                  <a:pt x="2834" y="513"/>
                </a:lnTo>
                <a:lnTo>
                  <a:pt x="2865" y="581"/>
                </a:lnTo>
                <a:lnTo>
                  <a:pt x="2891" y="652"/>
                </a:lnTo>
                <a:lnTo>
                  <a:pt x="2911" y="724"/>
                </a:lnTo>
                <a:lnTo>
                  <a:pt x="2927" y="800"/>
                </a:lnTo>
                <a:lnTo>
                  <a:pt x="2936" y="880"/>
                </a:lnTo>
                <a:lnTo>
                  <a:pt x="2939" y="961"/>
                </a:lnTo>
                <a:lnTo>
                  <a:pt x="2945" y="1042"/>
                </a:lnTo>
                <a:lnTo>
                  <a:pt x="2947" y="1121"/>
                </a:lnTo>
                <a:lnTo>
                  <a:pt x="2944" y="1199"/>
                </a:lnTo>
                <a:lnTo>
                  <a:pt x="2938" y="1273"/>
                </a:lnTo>
                <a:lnTo>
                  <a:pt x="2928" y="1346"/>
                </a:lnTo>
                <a:lnTo>
                  <a:pt x="2913" y="1416"/>
                </a:lnTo>
                <a:lnTo>
                  <a:pt x="2959" y="1419"/>
                </a:lnTo>
                <a:lnTo>
                  <a:pt x="3004" y="1421"/>
                </a:lnTo>
                <a:lnTo>
                  <a:pt x="3050" y="1427"/>
                </a:lnTo>
                <a:lnTo>
                  <a:pt x="3098" y="1433"/>
                </a:lnTo>
                <a:lnTo>
                  <a:pt x="3145" y="1442"/>
                </a:lnTo>
                <a:lnTo>
                  <a:pt x="3193" y="1455"/>
                </a:lnTo>
                <a:lnTo>
                  <a:pt x="3239" y="1471"/>
                </a:lnTo>
                <a:lnTo>
                  <a:pt x="3285" y="1490"/>
                </a:lnTo>
                <a:lnTo>
                  <a:pt x="3331" y="1513"/>
                </a:lnTo>
                <a:lnTo>
                  <a:pt x="3374" y="1541"/>
                </a:lnTo>
                <a:lnTo>
                  <a:pt x="3414" y="1573"/>
                </a:lnTo>
                <a:lnTo>
                  <a:pt x="3454" y="1610"/>
                </a:lnTo>
                <a:lnTo>
                  <a:pt x="3490" y="1652"/>
                </a:lnTo>
                <a:lnTo>
                  <a:pt x="3524" y="1701"/>
                </a:lnTo>
                <a:lnTo>
                  <a:pt x="3551" y="1750"/>
                </a:lnTo>
                <a:lnTo>
                  <a:pt x="3574" y="1801"/>
                </a:lnTo>
                <a:lnTo>
                  <a:pt x="3591" y="1854"/>
                </a:lnTo>
                <a:lnTo>
                  <a:pt x="3603" y="1910"/>
                </a:lnTo>
                <a:lnTo>
                  <a:pt x="3613" y="1968"/>
                </a:lnTo>
                <a:lnTo>
                  <a:pt x="3619" y="2028"/>
                </a:lnTo>
                <a:lnTo>
                  <a:pt x="3624" y="2090"/>
                </a:lnTo>
                <a:lnTo>
                  <a:pt x="3626" y="2156"/>
                </a:lnTo>
                <a:lnTo>
                  <a:pt x="3627" y="2225"/>
                </a:lnTo>
                <a:lnTo>
                  <a:pt x="3627" y="2299"/>
                </a:lnTo>
                <a:lnTo>
                  <a:pt x="3627" y="2318"/>
                </a:lnTo>
                <a:lnTo>
                  <a:pt x="3627" y="2341"/>
                </a:lnTo>
                <a:lnTo>
                  <a:pt x="3627" y="2366"/>
                </a:lnTo>
                <a:lnTo>
                  <a:pt x="3628" y="2393"/>
                </a:lnTo>
                <a:lnTo>
                  <a:pt x="3628" y="2419"/>
                </a:lnTo>
                <a:lnTo>
                  <a:pt x="3628" y="2443"/>
                </a:lnTo>
                <a:lnTo>
                  <a:pt x="3628" y="2465"/>
                </a:lnTo>
                <a:lnTo>
                  <a:pt x="3628" y="2482"/>
                </a:lnTo>
                <a:lnTo>
                  <a:pt x="3629" y="2493"/>
                </a:lnTo>
                <a:lnTo>
                  <a:pt x="3629" y="2498"/>
                </a:lnTo>
                <a:lnTo>
                  <a:pt x="3625" y="2593"/>
                </a:lnTo>
                <a:lnTo>
                  <a:pt x="3617" y="2685"/>
                </a:lnTo>
                <a:lnTo>
                  <a:pt x="3602" y="2774"/>
                </a:lnTo>
                <a:lnTo>
                  <a:pt x="3583" y="2861"/>
                </a:lnTo>
                <a:lnTo>
                  <a:pt x="3559" y="2942"/>
                </a:lnTo>
                <a:lnTo>
                  <a:pt x="3531" y="3022"/>
                </a:lnTo>
                <a:lnTo>
                  <a:pt x="3497" y="3098"/>
                </a:lnTo>
                <a:lnTo>
                  <a:pt x="3458" y="3169"/>
                </a:lnTo>
                <a:lnTo>
                  <a:pt x="3414" y="3236"/>
                </a:lnTo>
                <a:lnTo>
                  <a:pt x="3366" y="3300"/>
                </a:lnTo>
                <a:lnTo>
                  <a:pt x="3314" y="3359"/>
                </a:lnTo>
                <a:lnTo>
                  <a:pt x="3256" y="3414"/>
                </a:lnTo>
                <a:lnTo>
                  <a:pt x="3195" y="3464"/>
                </a:lnTo>
                <a:lnTo>
                  <a:pt x="3129" y="3508"/>
                </a:lnTo>
                <a:lnTo>
                  <a:pt x="3060" y="3548"/>
                </a:lnTo>
                <a:lnTo>
                  <a:pt x="2988" y="3583"/>
                </a:lnTo>
                <a:lnTo>
                  <a:pt x="2911" y="3613"/>
                </a:lnTo>
                <a:lnTo>
                  <a:pt x="2832" y="3638"/>
                </a:lnTo>
                <a:lnTo>
                  <a:pt x="2749" y="3657"/>
                </a:lnTo>
                <a:lnTo>
                  <a:pt x="2665" y="3672"/>
                </a:lnTo>
                <a:lnTo>
                  <a:pt x="2576" y="3680"/>
                </a:lnTo>
                <a:lnTo>
                  <a:pt x="2485" y="3684"/>
                </a:lnTo>
                <a:lnTo>
                  <a:pt x="1159" y="3684"/>
                </a:lnTo>
                <a:lnTo>
                  <a:pt x="1134" y="3684"/>
                </a:lnTo>
                <a:lnTo>
                  <a:pt x="1042" y="3682"/>
                </a:lnTo>
                <a:lnTo>
                  <a:pt x="951" y="3675"/>
                </a:lnTo>
                <a:lnTo>
                  <a:pt x="865" y="3664"/>
                </a:lnTo>
                <a:lnTo>
                  <a:pt x="784" y="3648"/>
                </a:lnTo>
                <a:lnTo>
                  <a:pt x="705" y="3629"/>
                </a:lnTo>
                <a:lnTo>
                  <a:pt x="630" y="3604"/>
                </a:lnTo>
                <a:lnTo>
                  <a:pt x="560" y="3574"/>
                </a:lnTo>
                <a:lnTo>
                  <a:pt x="492" y="3541"/>
                </a:lnTo>
                <a:lnTo>
                  <a:pt x="429" y="3504"/>
                </a:lnTo>
                <a:lnTo>
                  <a:pt x="370" y="3462"/>
                </a:lnTo>
                <a:lnTo>
                  <a:pt x="314" y="3415"/>
                </a:lnTo>
                <a:lnTo>
                  <a:pt x="262" y="3364"/>
                </a:lnTo>
                <a:lnTo>
                  <a:pt x="216" y="3310"/>
                </a:lnTo>
                <a:lnTo>
                  <a:pt x="174" y="3252"/>
                </a:lnTo>
                <a:lnTo>
                  <a:pt x="138" y="3191"/>
                </a:lnTo>
                <a:lnTo>
                  <a:pt x="106" y="3126"/>
                </a:lnTo>
                <a:lnTo>
                  <a:pt x="79" y="3058"/>
                </a:lnTo>
                <a:lnTo>
                  <a:pt x="57" y="2985"/>
                </a:lnTo>
                <a:lnTo>
                  <a:pt x="38" y="2909"/>
                </a:lnTo>
                <a:lnTo>
                  <a:pt x="24" y="2830"/>
                </a:lnTo>
                <a:lnTo>
                  <a:pt x="14" y="2746"/>
                </a:lnTo>
                <a:lnTo>
                  <a:pt x="6" y="2658"/>
                </a:lnTo>
                <a:lnTo>
                  <a:pt x="1" y="2565"/>
                </a:lnTo>
                <a:lnTo>
                  <a:pt x="0" y="2467"/>
                </a:lnTo>
                <a:lnTo>
                  <a:pt x="0" y="2426"/>
                </a:lnTo>
                <a:lnTo>
                  <a:pt x="0" y="2386"/>
                </a:lnTo>
                <a:lnTo>
                  <a:pt x="0" y="985"/>
                </a:lnTo>
                <a:lnTo>
                  <a:pt x="6" y="913"/>
                </a:lnTo>
                <a:lnTo>
                  <a:pt x="16" y="845"/>
                </a:lnTo>
                <a:lnTo>
                  <a:pt x="28" y="780"/>
                </a:lnTo>
                <a:lnTo>
                  <a:pt x="44" y="720"/>
                </a:lnTo>
                <a:lnTo>
                  <a:pt x="63" y="662"/>
                </a:lnTo>
                <a:lnTo>
                  <a:pt x="84" y="609"/>
                </a:lnTo>
                <a:lnTo>
                  <a:pt x="106" y="559"/>
                </a:lnTo>
                <a:lnTo>
                  <a:pt x="131" y="512"/>
                </a:lnTo>
                <a:lnTo>
                  <a:pt x="156" y="469"/>
                </a:lnTo>
                <a:lnTo>
                  <a:pt x="183" y="429"/>
                </a:lnTo>
                <a:lnTo>
                  <a:pt x="209" y="393"/>
                </a:lnTo>
                <a:lnTo>
                  <a:pt x="236" y="359"/>
                </a:lnTo>
                <a:lnTo>
                  <a:pt x="262" y="328"/>
                </a:lnTo>
                <a:lnTo>
                  <a:pt x="288" y="300"/>
                </a:lnTo>
                <a:lnTo>
                  <a:pt x="342" y="249"/>
                </a:lnTo>
                <a:lnTo>
                  <a:pt x="398" y="201"/>
                </a:lnTo>
                <a:lnTo>
                  <a:pt x="459" y="159"/>
                </a:lnTo>
                <a:lnTo>
                  <a:pt x="524" y="122"/>
                </a:lnTo>
                <a:lnTo>
                  <a:pt x="593" y="90"/>
                </a:lnTo>
                <a:lnTo>
                  <a:pt x="664" y="63"/>
                </a:lnTo>
                <a:lnTo>
                  <a:pt x="740" y="40"/>
                </a:lnTo>
                <a:lnTo>
                  <a:pt x="820" y="23"/>
                </a:lnTo>
                <a:lnTo>
                  <a:pt x="902" y="11"/>
                </a:lnTo>
                <a:lnTo>
                  <a:pt x="988" y="3"/>
                </a:lnTo>
                <a:lnTo>
                  <a:pt x="1079" y="0"/>
                </a:lnTo>
                <a:lnTo>
                  <a:pt x="1088" y="0"/>
                </a:lnTo>
                <a:lnTo>
                  <a:pt x="1953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400" dirty="0"/>
          </a:p>
        </p:txBody>
      </p:sp>
      <p:sp>
        <p:nvSpPr>
          <p:cNvPr id="94" name="Subtitle 2">
            <a:hlinkClick r:id="rId7"/>
          </p:cNvPr>
          <p:cNvSpPr txBox="1">
            <a:spLocks/>
          </p:cNvSpPr>
          <p:nvPr/>
        </p:nvSpPr>
        <p:spPr>
          <a:xfrm>
            <a:off x="9370955" y="6165432"/>
            <a:ext cx="2959632" cy="422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95D8"/>
              </a:buClr>
              <a:buFont typeface="Arial"/>
              <a:buNone/>
              <a:defRPr sz="900" kern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www.latentview.com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69605" y="5627271"/>
            <a:ext cx="2643977" cy="356988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E-mail ID</a:t>
            </a:r>
          </a:p>
        </p:txBody>
      </p:sp>
    </p:spTree>
    <p:extLst>
      <p:ext uri="{BB962C8B-B14F-4D97-AF65-F5344CB8AC3E}">
        <p14:creationId xmlns:p14="http://schemas.microsoft.com/office/powerpoint/2010/main" val="664225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694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CC82F69-6481-4FDB-B80F-F69D48C67F0C}"/>
              </a:ext>
            </a:extLst>
          </p:cNvPr>
          <p:cNvSpPr/>
          <p:nvPr/>
        </p:nvSpPr>
        <p:spPr>
          <a:xfrm>
            <a:off x="0" y="0"/>
            <a:ext cx="12192000" cy="52619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52049"/>
              </a:gs>
              <a:gs pos="90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944053-C2CE-4A8F-8254-E00EEBFA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476DF-F9BA-4DC2-9DF5-0B38E68B3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076" y="1123951"/>
            <a:ext cx="11744324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011362-B18C-424D-A9DF-C8A495F0FC03}"/>
              </a:ext>
            </a:extLst>
          </p:cNvPr>
          <p:cNvSpPr/>
          <p:nvPr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4D7D9BC-1ED0-404A-9BA4-C76BC0FBA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650" y="6527800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lvl1pPr algn="ctr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6EB2BA4-3C27-4A19-9DD1-BCE56F6BAA6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290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536">
          <p15:clr>
            <a:srgbClr val="F26B43"/>
          </p15:clr>
        </p15:guide>
        <p15:guide id="3" pos="12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CC82F69-6481-4FDB-B80F-F69D48C67F0C}"/>
              </a:ext>
            </a:extLst>
          </p:cNvPr>
          <p:cNvSpPr/>
          <p:nvPr/>
        </p:nvSpPr>
        <p:spPr>
          <a:xfrm>
            <a:off x="0" y="0"/>
            <a:ext cx="12192000" cy="52619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52049"/>
              </a:gs>
              <a:gs pos="90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944053-C2CE-4A8F-8254-E00EEBFA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476DF-F9BA-4DC2-9DF5-0B38E68B3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076" y="1123951"/>
            <a:ext cx="11744324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011362-B18C-424D-A9DF-C8A495F0FC03}"/>
              </a:ext>
            </a:extLst>
          </p:cNvPr>
          <p:cNvSpPr/>
          <p:nvPr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2DB29E5-8EA7-4EB6-8242-994315601885}"/>
              </a:ext>
            </a:extLst>
          </p:cNvPr>
          <p:cNvSpPr txBox="1">
            <a:spLocks/>
          </p:cNvSpPr>
          <p:nvPr/>
        </p:nvSpPr>
        <p:spPr>
          <a:xfrm>
            <a:off x="16060" y="6677928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172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536">
          <p15:clr>
            <a:srgbClr val="F26B43"/>
          </p15:clr>
        </p15:guide>
        <p15:guide id="3" pos="1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cattool.azurewebsites.net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2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ec2-52-200-210-195.compute-1.amazonaws.com:5000/" TargetMode="External"/><Relationship Id="rId11" Type="http://schemas.openxmlformats.org/officeDocument/2006/relationships/image" Target="../media/image30.png"/><Relationship Id="rId5" Type="http://schemas.openxmlformats.org/officeDocument/2006/relationships/hyperlink" Target="http://18.215.103.212:5000/" TargetMode="External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52.44.241.227:8888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C7146F-1B6F-438C-9315-B34D3EA88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413" y="414337"/>
            <a:ext cx="9269013" cy="618564"/>
          </a:xfrm>
        </p:spPr>
        <p:txBody>
          <a:bodyPr/>
          <a:lstStyle/>
          <a:p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LatentView Proposal – Next Priorities for Revlon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806B0E-703C-42D7-84DF-BFAF16D983F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Nov 2018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758114-C7F3-49A9-BAC9-658EFABC5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13" y="5386949"/>
            <a:ext cx="2969107" cy="61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99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34936-17BC-410A-8206-9E46E8DDCA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57475" y="2362200"/>
            <a:ext cx="6372225" cy="914400"/>
          </a:xfrm>
        </p:spPr>
        <p:txBody>
          <a:bodyPr/>
          <a:lstStyle/>
          <a:p>
            <a:r>
              <a:rPr lang="en-IN" dirty="0"/>
              <a:t>Forecasting &amp; Spend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466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Forecasting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01794" y="3820026"/>
            <a:ext cx="4009578" cy="2303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Application of Forecasting: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Manufacturing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Retail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Sales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Website Traffic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Weather Forecast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42693" y="3820026"/>
            <a:ext cx="4375298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Period for which forecast is required:</a:t>
            </a:r>
            <a:endParaRPr lang="en-US" sz="1600" dirty="0"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473188"/>
              </p:ext>
            </p:extLst>
          </p:nvPr>
        </p:nvGraphicFramePr>
        <p:xfrm>
          <a:off x="599655" y="4329575"/>
          <a:ext cx="6550925" cy="180323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1166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4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80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Short Term Forecast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02" marR="14902" marT="149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Long Term Forecast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02" marR="14902" marT="14902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Daily/Weekly/Monthly Horizon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02" marR="14902" marT="149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Single/Multi-Year Horizon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02" marR="14902" marT="14902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SKU/Product Level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02" marR="14902" marT="149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Aggregated Level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02" marR="14902" marT="14902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Inexpensive and quick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02" marR="14902" marT="149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Expensive and Time Consuming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02" marR="14902" marT="14902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For Short Term Planning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02" marR="14902" marT="149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Deals with comprehensive Issues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02" marR="14902" marT="14902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95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Usually More Accurate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02" marR="14902" marT="149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Less Accurate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02" marR="14902" marT="14902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A0D26BB7-86E4-4EB3-B529-AAEC5410B99E}"/>
              </a:ext>
            </a:extLst>
          </p:cNvPr>
          <p:cNvSpPr/>
          <p:nvPr/>
        </p:nvSpPr>
        <p:spPr>
          <a:xfrm>
            <a:off x="445915" y="725193"/>
            <a:ext cx="112477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Forecasting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refers to the process of predicting the future demand for the firm’s product. In other words, forecasting is comprised of a series of steps that involves the anticipation of demand for a product in future under both controllable and non-controllable factors.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C7D95BC-7BAD-494A-9833-84A9FD7212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8790443"/>
              </p:ext>
            </p:extLst>
          </p:nvPr>
        </p:nvGraphicFramePr>
        <p:xfrm>
          <a:off x="939117" y="1820774"/>
          <a:ext cx="10261377" cy="1808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56B3518-6F80-4524-AA53-B377B007C7AF}"/>
              </a:ext>
            </a:extLst>
          </p:cNvPr>
          <p:cNvSpPr/>
          <p:nvPr/>
        </p:nvSpPr>
        <p:spPr>
          <a:xfrm>
            <a:off x="1435113" y="1606366"/>
            <a:ext cx="2068483" cy="4154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Steps in Forecasting</a:t>
            </a:r>
          </a:p>
        </p:txBody>
      </p:sp>
    </p:spTree>
    <p:extLst>
      <p:ext uri="{BB962C8B-B14F-4D97-AF65-F5344CB8AC3E}">
        <p14:creationId xmlns:p14="http://schemas.microsoft.com/office/powerpoint/2010/main" val="663226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D4E99-87D2-4482-81D6-83FD9FF21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CAT Web Tool</a:t>
            </a:r>
          </a:p>
        </p:txBody>
      </p:sp>
      <p:sp>
        <p:nvSpPr>
          <p:cNvPr id="3" name="Rectangle 2">
            <a:hlinkClick r:id="rId3"/>
            <a:extLst>
              <a:ext uri="{FF2B5EF4-FFF2-40B4-BE49-F238E27FC236}">
                <a16:creationId xmlns:a16="http://schemas.microsoft.com/office/drawing/2014/main" id="{D7558D2B-3FD2-413C-A611-668B7B1E6F06}"/>
              </a:ext>
            </a:extLst>
          </p:cNvPr>
          <p:cNvSpPr/>
          <p:nvPr/>
        </p:nvSpPr>
        <p:spPr>
          <a:xfrm>
            <a:off x="4052888" y="2514600"/>
            <a:ext cx="4086224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Demo: CAT Web Tool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ID: demo@latentview.com / Password: catdemo</a:t>
            </a:r>
          </a:p>
        </p:txBody>
      </p:sp>
    </p:spTree>
    <p:extLst>
      <p:ext uri="{BB962C8B-B14F-4D97-AF65-F5344CB8AC3E}">
        <p14:creationId xmlns:p14="http://schemas.microsoft.com/office/powerpoint/2010/main" val="2585767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AA97D6-6A8A-4996-A88A-B209C4769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lt1"/>
                </a:solidFill>
                <a:sym typeface="Arial"/>
              </a:rPr>
              <a:t>Spend optimization: Pillars of marketing mix platform</a:t>
            </a:r>
            <a:endParaRPr lang="en-IN" dirty="0"/>
          </a:p>
        </p:txBody>
      </p:sp>
      <p:sp>
        <p:nvSpPr>
          <p:cNvPr id="17" name="Block Arc 16"/>
          <p:cNvSpPr/>
          <p:nvPr/>
        </p:nvSpPr>
        <p:spPr>
          <a:xfrm>
            <a:off x="3620293" y="1731784"/>
            <a:ext cx="4460515" cy="4460515"/>
          </a:xfrm>
          <a:prstGeom prst="blockArc">
            <a:avLst>
              <a:gd name="adj1" fmla="val 9000000"/>
              <a:gd name="adj2" fmla="val 16200000"/>
              <a:gd name="adj3" fmla="val 4637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Block Arc 17"/>
          <p:cNvSpPr/>
          <p:nvPr/>
        </p:nvSpPr>
        <p:spPr>
          <a:xfrm>
            <a:off x="3620293" y="1731784"/>
            <a:ext cx="4460515" cy="4460515"/>
          </a:xfrm>
          <a:prstGeom prst="blockArc">
            <a:avLst>
              <a:gd name="adj1" fmla="val 1800000"/>
              <a:gd name="adj2" fmla="val 9000000"/>
              <a:gd name="adj3" fmla="val 4637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Block Arc 18"/>
          <p:cNvSpPr/>
          <p:nvPr/>
        </p:nvSpPr>
        <p:spPr>
          <a:xfrm>
            <a:off x="3620293" y="1731784"/>
            <a:ext cx="4460515" cy="4460515"/>
          </a:xfrm>
          <a:prstGeom prst="blockArc">
            <a:avLst>
              <a:gd name="adj1" fmla="val 16200000"/>
              <a:gd name="adj2" fmla="val 1800000"/>
              <a:gd name="adj3" fmla="val 4637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Freeform 19"/>
          <p:cNvSpPr/>
          <p:nvPr/>
        </p:nvSpPr>
        <p:spPr>
          <a:xfrm>
            <a:off x="4824629" y="2936120"/>
            <a:ext cx="2051843" cy="2051843"/>
          </a:xfrm>
          <a:custGeom>
            <a:avLst/>
            <a:gdLst>
              <a:gd name="connsiteX0" fmla="*/ 0 w 2051843"/>
              <a:gd name="connsiteY0" fmla="*/ 1025922 h 2051843"/>
              <a:gd name="connsiteX1" fmla="*/ 1025922 w 2051843"/>
              <a:gd name="connsiteY1" fmla="*/ 0 h 2051843"/>
              <a:gd name="connsiteX2" fmla="*/ 2051844 w 2051843"/>
              <a:gd name="connsiteY2" fmla="*/ 1025922 h 2051843"/>
              <a:gd name="connsiteX3" fmla="*/ 1025922 w 2051843"/>
              <a:gd name="connsiteY3" fmla="*/ 2051844 h 2051843"/>
              <a:gd name="connsiteX4" fmla="*/ 0 w 2051843"/>
              <a:gd name="connsiteY4" fmla="*/ 1025922 h 2051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1843" h="2051843">
                <a:moveTo>
                  <a:pt x="0" y="1025922"/>
                </a:moveTo>
                <a:cubicBezTo>
                  <a:pt x="0" y="459321"/>
                  <a:pt x="459321" y="0"/>
                  <a:pt x="1025922" y="0"/>
                </a:cubicBezTo>
                <a:cubicBezTo>
                  <a:pt x="1592523" y="0"/>
                  <a:pt x="2051844" y="459321"/>
                  <a:pt x="2051844" y="1025922"/>
                </a:cubicBezTo>
                <a:cubicBezTo>
                  <a:pt x="2051844" y="1592523"/>
                  <a:pt x="1592523" y="2051844"/>
                  <a:pt x="1025922" y="2051844"/>
                </a:cubicBezTo>
                <a:cubicBezTo>
                  <a:pt x="459321" y="2051844"/>
                  <a:pt x="0" y="1592523"/>
                  <a:pt x="0" y="1025922"/>
                </a:cubicBezTo>
                <a:close/>
              </a:path>
            </a:pathLst>
          </a:custGeom>
          <a:solidFill>
            <a:schemeClr val="bg1"/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0965" tIns="330965" rIns="330965" bIns="330965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IN" sz="2400" kern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 Mix Analysis</a:t>
            </a:r>
          </a:p>
        </p:txBody>
      </p:sp>
      <p:sp>
        <p:nvSpPr>
          <p:cNvPr id="21" name="Freeform 20"/>
          <p:cNvSpPr/>
          <p:nvPr/>
        </p:nvSpPr>
        <p:spPr>
          <a:xfrm>
            <a:off x="4968553" y="901494"/>
            <a:ext cx="1763994" cy="1763994"/>
          </a:xfrm>
          <a:custGeom>
            <a:avLst/>
            <a:gdLst>
              <a:gd name="connsiteX0" fmla="*/ 0 w 1763994"/>
              <a:gd name="connsiteY0" fmla="*/ 881997 h 1763994"/>
              <a:gd name="connsiteX1" fmla="*/ 881997 w 1763994"/>
              <a:gd name="connsiteY1" fmla="*/ 0 h 1763994"/>
              <a:gd name="connsiteX2" fmla="*/ 1763994 w 1763994"/>
              <a:gd name="connsiteY2" fmla="*/ 881997 h 1763994"/>
              <a:gd name="connsiteX3" fmla="*/ 881997 w 1763994"/>
              <a:gd name="connsiteY3" fmla="*/ 1763994 h 1763994"/>
              <a:gd name="connsiteX4" fmla="*/ 0 w 1763994"/>
              <a:gd name="connsiteY4" fmla="*/ 881997 h 176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3994" h="1763994">
                <a:moveTo>
                  <a:pt x="0" y="881997"/>
                </a:moveTo>
                <a:cubicBezTo>
                  <a:pt x="0" y="394884"/>
                  <a:pt x="394884" y="0"/>
                  <a:pt x="881997" y="0"/>
                </a:cubicBezTo>
                <a:cubicBezTo>
                  <a:pt x="1369110" y="0"/>
                  <a:pt x="1763994" y="394884"/>
                  <a:pt x="1763994" y="881997"/>
                </a:cubicBezTo>
                <a:cubicBezTo>
                  <a:pt x="1763994" y="1369110"/>
                  <a:pt x="1369110" y="1763994"/>
                  <a:pt x="881997" y="1763994"/>
                </a:cubicBezTo>
                <a:cubicBezTo>
                  <a:pt x="394884" y="1763994"/>
                  <a:pt x="0" y="1369110"/>
                  <a:pt x="0" y="881997"/>
                </a:cubicBezTo>
                <a:close/>
              </a:path>
            </a:pathLst>
          </a:custGeom>
          <a:solidFill>
            <a:schemeClr val="tx2"/>
          </a:solidFill>
          <a:ln w="3175">
            <a:solidFill>
              <a:schemeClr val="lt1">
                <a:hueOff val="0"/>
                <a:satOff val="0"/>
                <a:lumOff val="0"/>
              </a:schemeClr>
            </a:solidFill>
          </a:ln>
        </p:spPr>
        <p:style>
          <a:lnRef idx="3">
            <a:scrgbClr r="0" g="0" b="0"/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3731" tIns="283731" rIns="283731" bIns="283731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IN" sz="20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6855234" y="4169320"/>
            <a:ext cx="1763994" cy="1763994"/>
          </a:xfrm>
          <a:custGeom>
            <a:avLst/>
            <a:gdLst>
              <a:gd name="connsiteX0" fmla="*/ 0 w 1763994"/>
              <a:gd name="connsiteY0" fmla="*/ 881997 h 1763994"/>
              <a:gd name="connsiteX1" fmla="*/ 881997 w 1763994"/>
              <a:gd name="connsiteY1" fmla="*/ 0 h 1763994"/>
              <a:gd name="connsiteX2" fmla="*/ 1763994 w 1763994"/>
              <a:gd name="connsiteY2" fmla="*/ 881997 h 1763994"/>
              <a:gd name="connsiteX3" fmla="*/ 881997 w 1763994"/>
              <a:gd name="connsiteY3" fmla="*/ 1763994 h 1763994"/>
              <a:gd name="connsiteX4" fmla="*/ 0 w 1763994"/>
              <a:gd name="connsiteY4" fmla="*/ 881997 h 176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3994" h="1763994">
                <a:moveTo>
                  <a:pt x="0" y="881997"/>
                </a:moveTo>
                <a:cubicBezTo>
                  <a:pt x="0" y="394884"/>
                  <a:pt x="394884" y="0"/>
                  <a:pt x="881997" y="0"/>
                </a:cubicBezTo>
                <a:cubicBezTo>
                  <a:pt x="1369110" y="0"/>
                  <a:pt x="1763994" y="394884"/>
                  <a:pt x="1763994" y="881997"/>
                </a:cubicBezTo>
                <a:cubicBezTo>
                  <a:pt x="1763994" y="1369110"/>
                  <a:pt x="1369110" y="1763994"/>
                  <a:pt x="881997" y="1763994"/>
                </a:cubicBezTo>
                <a:cubicBezTo>
                  <a:pt x="394884" y="1763994"/>
                  <a:pt x="0" y="1369110"/>
                  <a:pt x="0" y="88199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3175">
            <a:solidFill>
              <a:schemeClr val="bg1"/>
            </a:solidFill>
          </a:ln>
        </p:spPr>
        <p:style>
          <a:lnRef idx="3">
            <a:scrgbClr r="0" g="0" b="0"/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3731" tIns="283731" rIns="283731" bIns="283731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IN" sz="20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3081872" y="4169320"/>
            <a:ext cx="1763994" cy="1763994"/>
          </a:xfrm>
          <a:custGeom>
            <a:avLst/>
            <a:gdLst>
              <a:gd name="connsiteX0" fmla="*/ 0 w 1763994"/>
              <a:gd name="connsiteY0" fmla="*/ 881997 h 1763994"/>
              <a:gd name="connsiteX1" fmla="*/ 881997 w 1763994"/>
              <a:gd name="connsiteY1" fmla="*/ 0 h 1763994"/>
              <a:gd name="connsiteX2" fmla="*/ 1763994 w 1763994"/>
              <a:gd name="connsiteY2" fmla="*/ 881997 h 1763994"/>
              <a:gd name="connsiteX3" fmla="*/ 881997 w 1763994"/>
              <a:gd name="connsiteY3" fmla="*/ 1763994 h 1763994"/>
              <a:gd name="connsiteX4" fmla="*/ 0 w 1763994"/>
              <a:gd name="connsiteY4" fmla="*/ 881997 h 176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3994" h="1763994">
                <a:moveTo>
                  <a:pt x="0" y="881997"/>
                </a:moveTo>
                <a:cubicBezTo>
                  <a:pt x="0" y="394884"/>
                  <a:pt x="394884" y="0"/>
                  <a:pt x="881997" y="0"/>
                </a:cubicBezTo>
                <a:cubicBezTo>
                  <a:pt x="1369110" y="0"/>
                  <a:pt x="1763994" y="394884"/>
                  <a:pt x="1763994" y="881997"/>
                </a:cubicBezTo>
                <a:cubicBezTo>
                  <a:pt x="1763994" y="1369110"/>
                  <a:pt x="1369110" y="1763994"/>
                  <a:pt x="881997" y="1763994"/>
                </a:cubicBezTo>
                <a:cubicBezTo>
                  <a:pt x="394884" y="1763994"/>
                  <a:pt x="0" y="1369110"/>
                  <a:pt x="0" y="881997"/>
                </a:cubicBezTo>
                <a:close/>
              </a:path>
            </a:pathLst>
          </a:custGeom>
          <a:solidFill>
            <a:schemeClr val="accent5"/>
          </a:solidFill>
          <a:ln w="3175">
            <a:solidFill>
              <a:schemeClr val="bg1"/>
            </a:solidFill>
          </a:ln>
        </p:spPr>
        <p:style>
          <a:lnRef idx="3">
            <a:scrgbClr r="0" g="0" b="0"/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3731" tIns="283731" rIns="283731" bIns="283731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IN" sz="20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586A36-05F8-48F2-8B82-FFB7803125A9}"/>
              </a:ext>
            </a:extLst>
          </p:cNvPr>
          <p:cNvSpPr txBox="1"/>
          <p:nvPr/>
        </p:nvSpPr>
        <p:spPr>
          <a:xfrm>
            <a:off x="440988" y="989671"/>
            <a:ext cx="47821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Ability to have precise ROI measurements at levels (market, media channel) conducive for decision making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C36DAC2-A768-48B6-9909-FAEC989B7210}"/>
              </a:ext>
            </a:extLst>
          </p:cNvPr>
          <p:cNvSpPr/>
          <p:nvPr/>
        </p:nvSpPr>
        <p:spPr>
          <a:xfrm>
            <a:off x="530732" y="4936575"/>
            <a:ext cx="24490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n-IN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Ability to handle dynamic business situations for competitive advantage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0A34AB-531E-4A95-B21F-F3DDB40953C2}"/>
              </a:ext>
            </a:extLst>
          </p:cNvPr>
          <p:cNvSpPr/>
          <p:nvPr/>
        </p:nvSpPr>
        <p:spPr>
          <a:xfrm>
            <a:off x="8598939" y="4998427"/>
            <a:ext cx="30079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n-IN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Ability to handle increasing data volume, type and more sophisticated algorithms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9F489E2-BB2E-4E0E-965C-5E377F72AE79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6717803" y="1910432"/>
            <a:ext cx="2451652" cy="3681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E1576F01-786A-4B6C-9269-2DDE96EA1B2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169455" y="968540"/>
          <a:ext cx="1495503" cy="19574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5503">
                  <a:extLst>
                    <a:ext uri="{9D8B030D-6E8A-4147-A177-3AD203B41FA5}">
                      <a16:colId xmlns:a16="http://schemas.microsoft.com/office/drawing/2014/main" val="3647316034"/>
                    </a:ext>
                  </a:extLst>
                </a:gridCol>
              </a:tblGrid>
              <a:tr h="48935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Granularity</a:t>
                      </a:r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6" marR="8156" marT="8156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20911"/>
                  </a:ext>
                </a:extLst>
              </a:tr>
              <a:tr h="48935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Seasonality</a:t>
                      </a:r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6" marR="8156" marT="8156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781619"/>
                  </a:ext>
                </a:extLst>
              </a:tr>
              <a:tr h="48935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Attribution</a:t>
                      </a:r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6" marR="8156" marT="8156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985026"/>
                  </a:ext>
                </a:extLst>
              </a:tr>
              <a:tr h="48935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Optimization</a:t>
                      </a:r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56" marR="8156" marT="8156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241381"/>
                  </a:ext>
                </a:extLst>
              </a:tr>
            </a:tbl>
          </a:graphicData>
        </a:graphic>
      </p:graphicFrame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2364E0-41D2-4F43-85AE-1F9FD6FFFCF9}"/>
              </a:ext>
            </a:extLst>
          </p:cNvPr>
          <p:cNvCxnSpPr>
            <a:cxnSpLocks/>
          </p:cNvCxnSpPr>
          <p:nvPr/>
        </p:nvCxnSpPr>
        <p:spPr>
          <a:xfrm flipV="1">
            <a:off x="2026532" y="4210098"/>
            <a:ext cx="1611044" cy="5810"/>
          </a:xfrm>
          <a:prstGeom prst="line">
            <a:avLst/>
          </a:prstGeom>
          <a:ln w="28575">
            <a:solidFill>
              <a:srgbClr val="D4B5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36444270-9E4E-42BF-89EF-69F97A02872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0732" y="3634854"/>
          <a:ext cx="1495800" cy="114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5800">
                  <a:extLst>
                    <a:ext uri="{9D8B030D-6E8A-4147-A177-3AD203B41FA5}">
                      <a16:colId xmlns:a16="http://schemas.microsoft.com/office/drawing/2014/main" val="383116054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Scenario Testing</a:t>
                      </a:r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95693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Custom Fit Solution</a:t>
                      </a:r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722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CDAB05DE-CCA5-418A-88E0-FB0DDF1A69A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129699" y="3638598"/>
          <a:ext cx="1495503" cy="114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5503">
                  <a:extLst>
                    <a:ext uri="{9D8B030D-6E8A-4147-A177-3AD203B41FA5}">
                      <a16:colId xmlns:a16="http://schemas.microsoft.com/office/drawing/2014/main" val="2883640024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Models</a:t>
                      </a:r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63728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Data</a:t>
                      </a:r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514313"/>
                  </a:ext>
                </a:extLst>
              </a:tr>
            </a:tbl>
          </a:graphicData>
        </a:graphic>
      </p:graphicFrame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D5B96A2-6353-4017-A052-B7F462E0B172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8068181" y="4210098"/>
            <a:ext cx="1061518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739E77A-5987-42B6-BEB0-0875BAD9B8E8}"/>
              </a:ext>
            </a:extLst>
          </p:cNvPr>
          <p:cNvSpPr txBox="1"/>
          <p:nvPr/>
        </p:nvSpPr>
        <p:spPr>
          <a:xfrm>
            <a:off x="5188350" y="1547132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Precise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BFCC698-36AA-4143-8C47-7271056C8FE0}"/>
              </a:ext>
            </a:extLst>
          </p:cNvPr>
          <p:cNvSpPr/>
          <p:nvPr/>
        </p:nvSpPr>
        <p:spPr>
          <a:xfrm>
            <a:off x="3207496" y="4921482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Self Service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A090283-608D-4EE3-BA3C-ACC7B3668821}"/>
              </a:ext>
            </a:extLst>
          </p:cNvPr>
          <p:cNvSpPr/>
          <p:nvPr/>
        </p:nvSpPr>
        <p:spPr>
          <a:xfrm>
            <a:off x="7186276" y="4921482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Scalable</a:t>
            </a:r>
          </a:p>
        </p:txBody>
      </p:sp>
    </p:spTree>
    <p:extLst>
      <p:ext uri="{BB962C8B-B14F-4D97-AF65-F5344CB8AC3E}">
        <p14:creationId xmlns:p14="http://schemas.microsoft.com/office/powerpoint/2010/main" val="1277242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34936-17BC-410A-8206-9E46E8DDCA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14625" y="2319337"/>
            <a:ext cx="6372225" cy="914400"/>
          </a:xfrm>
        </p:spPr>
        <p:txBody>
          <a:bodyPr/>
          <a:lstStyle/>
          <a:p>
            <a:r>
              <a:rPr lang="en-IN" dirty="0"/>
              <a:t>Targeting &amp; Personalization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935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300364" y="653970"/>
            <a:ext cx="11359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Business Objective:  </a:t>
            </a:r>
            <a:r>
              <a:rPr lang="en-US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To increase the response rate of weekly promotional email campaigns, in order to improve customer engagement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267551" y="1318616"/>
            <a:ext cx="5486400" cy="5013056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88892" y="1654160"/>
            <a:ext cx="5198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Objective:</a:t>
            </a:r>
          </a:p>
          <a:p>
            <a:r>
              <a:rPr lang="en-US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Create a customer propensity score of open rate for each product based on past engagement behavior &amp; other significant variables </a:t>
            </a:r>
          </a:p>
          <a:p>
            <a:endParaRPr lang="en-US" sz="400" dirty="0"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21919" y="4835463"/>
            <a:ext cx="53326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Key Findings:</a:t>
            </a:r>
            <a:r>
              <a:rPr lang="en-US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</a:t>
            </a:r>
          </a:p>
          <a:p>
            <a:endParaRPr lang="en-US" sz="400" dirty="0"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Approximately </a:t>
            </a:r>
            <a:r>
              <a:rPr lang="en-IN" sz="12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1% </a:t>
            </a: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of the customers currently fall in the top right box which is the optimal quadrant for customer engagement (Plotting click to open rates vs open rate)</a:t>
            </a:r>
            <a:endParaRPr lang="en-IN" sz="12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59% </a:t>
            </a: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of existing users received 4 or fewer emails per week over the past year and 21% received 2 or fewer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Capacity reduction </a:t>
            </a:r>
            <a:r>
              <a:rPr lang="en-IN" sz="12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affecting generals</a:t>
            </a: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more than premiers members</a:t>
            </a:r>
            <a:endParaRPr lang="en-US" sz="1200" dirty="0"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124187" y="1060625"/>
            <a:ext cx="3305438" cy="648000"/>
            <a:chOff x="285931" y="1773552"/>
            <a:chExt cx="3305438" cy="648000"/>
          </a:xfrm>
        </p:grpSpPr>
        <p:sp>
          <p:nvSpPr>
            <p:cNvPr id="29" name="Rectangle 28"/>
            <p:cNvSpPr/>
            <p:nvPr/>
          </p:nvSpPr>
          <p:spPr>
            <a:xfrm>
              <a:off x="285931" y="1773552"/>
              <a:ext cx="3305438" cy="504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000000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Phase II – Content Optimization</a:t>
              </a:r>
            </a:p>
          </p:txBody>
        </p:sp>
        <p:sp>
          <p:nvSpPr>
            <p:cNvPr id="3" name="Right Triangle 2"/>
            <p:cNvSpPr/>
            <p:nvPr/>
          </p:nvSpPr>
          <p:spPr>
            <a:xfrm flipH="1" flipV="1">
              <a:off x="285931" y="2277552"/>
              <a:ext cx="144000" cy="144000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4" name="Rectangle 63"/>
          <p:cNvSpPr/>
          <p:nvPr/>
        </p:nvSpPr>
        <p:spPr>
          <a:xfrm>
            <a:off x="445025" y="1318616"/>
            <a:ext cx="5486400" cy="5013056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74053" y="1654159"/>
            <a:ext cx="5380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Objective:</a:t>
            </a:r>
            <a:r>
              <a:rPr lang="en-US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</a:t>
            </a:r>
          </a:p>
          <a:p>
            <a:endParaRPr lang="en-US" sz="400" dirty="0"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Modify the existing capacity segmentation rule (5x7) to further improve response rates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74054" y="2362691"/>
            <a:ext cx="5380476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Solution:</a:t>
            </a:r>
            <a:r>
              <a:rPr lang="en-US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</a:t>
            </a:r>
          </a:p>
          <a:p>
            <a:endParaRPr lang="en-US" sz="400" dirty="0"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Analyze </a:t>
            </a:r>
            <a:r>
              <a: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open rate vs. click to open rate for all members in-order to identify segments based on natural breaks in the plot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Segment </a:t>
            </a:r>
            <a:r>
              <a:rPr lang="en-US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members based on the plot. Provide more granularity in the segmentation by increasing the number of capacity buckets.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518592" y="3456957"/>
            <a:ext cx="1171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Existing Rule:</a:t>
            </a:r>
          </a:p>
          <a:p>
            <a:endParaRPr lang="en-US" sz="400" i="1" dirty="0"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297747" y="3491101"/>
            <a:ext cx="1171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Proposed Rule:</a:t>
            </a:r>
          </a:p>
          <a:p>
            <a:endParaRPr lang="en-US" sz="400" i="1" dirty="0"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831" y="3755890"/>
            <a:ext cx="1743136" cy="996752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933" y="3755890"/>
            <a:ext cx="1743136" cy="996752"/>
          </a:xfrm>
          <a:prstGeom prst="rect">
            <a:avLst/>
          </a:prstGeom>
        </p:spPr>
      </p:pic>
      <p:grpSp>
        <p:nvGrpSpPr>
          <p:cNvPr id="71" name="Group 70"/>
          <p:cNvGrpSpPr/>
          <p:nvPr/>
        </p:nvGrpSpPr>
        <p:grpSpPr>
          <a:xfrm>
            <a:off x="309337" y="1059304"/>
            <a:ext cx="3833172" cy="648000"/>
            <a:chOff x="285930" y="1773552"/>
            <a:chExt cx="3833172" cy="648000"/>
          </a:xfrm>
        </p:grpSpPr>
        <p:sp>
          <p:nvSpPr>
            <p:cNvPr id="72" name="Rectangle 71"/>
            <p:cNvSpPr/>
            <p:nvPr/>
          </p:nvSpPr>
          <p:spPr>
            <a:xfrm>
              <a:off x="285930" y="1773552"/>
              <a:ext cx="3833172" cy="504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000000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Phase I - Member Capacity Segmentation</a:t>
              </a:r>
            </a:p>
          </p:txBody>
        </p:sp>
        <p:sp>
          <p:nvSpPr>
            <p:cNvPr id="73" name="Right Triangle 72"/>
            <p:cNvSpPr/>
            <p:nvPr/>
          </p:nvSpPr>
          <p:spPr>
            <a:xfrm flipH="1" flipV="1">
              <a:off x="285931" y="2277552"/>
              <a:ext cx="144000" cy="144000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1A1610F-15B8-4E75-9A62-38DC430CBA24}"/>
              </a:ext>
            </a:extLst>
          </p:cNvPr>
          <p:cNvSpPr txBox="1"/>
          <p:nvPr/>
        </p:nvSpPr>
        <p:spPr>
          <a:xfrm>
            <a:off x="6279055" y="2350168"/>
            <a:ext cx="5380476" cy="12618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Solution: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Build and deploy</a:t>
            </a:r>
            <a:r>
              <a:rPr lang="en-US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a single propensity model that captures the engagement of the customer with client’s/affiliated products.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Understand</a:t>
            </a:r>
            <a:r>
              <a:rPr lang="en-US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the relationship of different significant variables that affect a customers tendency towards opening a mail, such as, while new products are released or new customers are signed up.</a:t>
            </a:r>
          </a:p>
          <a:p>
            <a:endParaRPr lang="en-US" sz="400" dirty="0"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54A63DA3-E6E3-40A8-8849-BF60592394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99441"/>
              </p:ext>
            </p:extLst>
          </p:nvPr>
        </p:nvGraphicFramePr>
        <p:xfrm>
          <a:off x="7009075" y="3755890"/>
          <a:ext cx="4501018" cy="1493105"/>
        </p:xfrm>
        <a:graphic>
          <a:graphicData uri="http://schemas.openxmlformats.org/drawingml/2006/table">
            <a:tbl>
              <a:tblPr/>
              <a:tblGrid>
                <a:gridCol w="519119">
                  <a:extLst>
                    <a:ext uri="{9D8B030D-6E8A-4147-A177-3AD203B41FA5}">
                      <a16:colId xmlns:a16="http://schemas.microsoft.com/office/drawing/2014/main" val="827033699"/>
                    </a:ext>
                  </a:extLst>
                </a:gridCol>
                <a:gridCol w="352047">
                  <a:extLst>
                    <a:ext uri="{9D8B030D-6E8A-4147-A177-3AD203B41FA5}">
                      <a16:colId xmlns:a16="http://schemas.microsoft.com/office/drawing/2014/main" val="1506384982"/>
                    </a:ext>
                  </a:extLst>
                </a:gridCol>
                <a:gridCol w="509175">
                  <a:extLst>
                    <a:ext uri="{9D8B030D-6E8A-4147-A177-3AD203B41FA5}">
                      <a16:colId xmlns:a16="http://schemas.microsoft.com/office/drawing/2014/main" val="120081757"/>
                    </a:ext>
                  </a:extLst>
                </a:gridCol>
                <a:gridCol w="387847">
                  <a:extLst>
                    <a:ext uri="{9D8B030D-6E8A-4147-A177-3AD203B41FA5}">
                      <a16:colId xmlns:a16="http://schemas.microsoft.com/office/drawing/2014/main" val="35558533"/>
                    </a:ext>
                  </a:extLst>
                </a:gridCol>
                <a:gridCol w="405748">
                  <a:extLst>
                    <a:ext uri="{9D8B030D-6E8A-4147-A177-3AD203B41FA5}">
                      <a16:colId xmlns:a16="http://schemas.microsoft.com/office/drawing/2014/main" val="1326571500"/>
                    </a:ext>
                  </a:extLst>
                </a:gridCol>
                <a:gridCol w="387847">
                  <a:extLst>
                    <a:ext uri="{9D8B030D-6E8A-4147-A177-3AD203B41FA5}">
                      <a16:colId xmlns:a16="http://schemas.microsoft.com/office/drawing/2014/main" val="2904579157"/>
                    </a:ext>
                  </a:extLst>
                </a:gridCol>
                <a:gridCol w="387847">
                  <a:extLst>
                    <a:ext uri="{9D8B030D-6E8A-4147-A177-3AD203B41FA5}">
                      <a16:colId xmlns:a16="http://schemas.microsoft.com/office/drawing/2014/main" val="3699777682"/>
                    </a:ext>
                  </a:extLst>
                </a:gridCol>
                <a:gridCol w="387847">
                  <a:extLst>
                    <a:ext uri="{9D8B030D-6E8A-4147-A177-3AD203B41FA5}">
                      <a16:colId xmlns:a16="http://schemas.microsoft.com/office/drawing/2014/main" val="3421555267"/>
                    </a:ext>
                  </a:extLst>
                </a:gridCol>
                <a:gridCol w="387847">
                  <a:extLst>
                    <a:ext uri="{9D8B030D-6E8A-4147-A177-3AD203B41FA5}">
                      <a16:colId xmlns:a16="http://schemas.microsoft.com/office/drawing/2014/main" val="2564203807"/>
                    </a:ext>
                  </a:extLst>
                </a:gridCol>
                <a:gridCol w="387847">
                  <a:extLst>
                    <a:ext uri="{9D8B030D-6E8A-4147-A177-3AD203B41FA5}">
                      <a16:colId xmlns:a16="http://schemas.microsoft.com/office/drawing/2014/main" val="1245840020"/>
                    </a:ext>
                  </a:extLst>
                </a:gridCol>
                <a:gridCol w="387847">
                  <a:extLst>
                    <a:ext uri="{9D8B030D-6E8A-4147-A177-3AD203B41FA5}">
                      <a16:colId xmlns:a16="http://schemas.microsoft.com/office/drawing/2014/main" val="4478403"/>
                    </a:ext>
                  </a:extLst>
                </a:gridCol>
              </a:tblGrid>
              <a:tr h="221083">
                <a:tc>
                  <a:txBody>
                    <a:bodyPr/>
                    <a:lstStyle/>
                    <a:p>
                      <a:pPr algn="l" fontAlgn="b"/>
                      <a:endParaRPr lang="en-SG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84" marR="4684" marT="46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SG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84" marR="4684" marT="46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SG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84" marR="4684" marT="468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SG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Propensity to Open for each product</a:t>
                      </a:r>
                    </a:p>
                  </a:txBody>
                  <a:tcPr marL="75440" marR="75440" marT="37720" marB="377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501705"/>
                  </a:ext>
                </a:extLst>
              </a:tr>
              <a:tr h="312670">
                <a:tc>
                  <a:txBody>
                    <a:bodyPr/>
                    <a:lstStyle/>
                    <a:p>
                      <a:pPr algn="l" fontAlgn="b"/>
                      <a:r>
                        <a:rPr lang="en-SG" sz="700" b="1" i="0" u="none" strike="noStrike" dirty="0"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</a:rPr>
                        <a:t>Customer_ID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700" b="1" i="0" u="none" strike="noStrike" dirty="0"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</a:rPr>
                        <a:t>Capacity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700" b="1" i="0" u="none" strike="noStrike" dirty="0"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</a:rPr>
                        <a:t>Test/Control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700" b="1" i="0" u="none" strike="noStrike" dirty="0"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</a:rPr>
                        <a:t>Product 1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700" b="1" i="0" u="none" strike="noStrike" dirty="0"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</a:rPr>
                        <a:t>Product  2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700" b="1" i="0" u="none" strike="noStrike" dirty="0"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</a:rPr>
                        <a:t>Product 3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700" b="1" i="0" u="none" strike="noStrike" dirty="0"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</a:rPr>
                        <a:t>Product 4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700" b="1" i="0" u="none" strike="noStrike" dirty="0"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</a:rPr>
                        <a:t>Product 5</a:t>
                      </a:r>
                    </a:p>
                  </a:txBody>
                  <a:tcPr marL="4684" marR="4684" marT="468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700" b="1" i="0" u="none" strike="noStrike" dirty="0"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</a:rPr>
                        <a:t>Product 6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700" b="1" i="0" u="none" strike="noStrike" dirty="0"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</a:rPr>
                        <a:t>Product 7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700" b="1" i="0" u="none" strike="noStrike" dirty="0"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</a:rPr>
                        <a:t>Product 8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305116"/>
                  </a:ext>
                </a:extLst>
              </a:tr>
              <a:tr h="159892">
                <a:tc>
                  <a:txBody>
                    <a:bodyPr/>
                    <a:lstStyle/>
                    <a:p>
                      <a:pPr algn="l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AA000965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655131"/>
                  </a:ext>
                </a:extLst>
              </a:tr>
              <a:tr h="159892">
                <a:tc>
                  <a:txBody>
                    <a:bodyPr/>
                    <a:lstStyle/>
                    <a:p>
                      <a:pPr algn="l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AA002433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891202"/>
                  </a:ext>
                </a:extLst>
              </a:tr>
              <a:tr h="159892">
                <a:tc>
                  <a:txBody>
                    <a:bodyPr/>
                    <a:lstStyle/>
                    <a:p>
                      <a:pPr algn="l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AA002946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0.70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0.59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50959"/>
                  </a:ext>
                </a:extLst>
              </a:tr>
              <a:tr h="159892">
                <a:tc>
                  <a:txBody>
                    <a:bodyPr/>
                    <a:lstStyle/>
                    <a:p>
                      <a:pPr algn="l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AA004728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868214"/>
                  </a:ext>
                </a:extLst>
              </a:tr>
              <a:tr h="159892">
                <a:tc>
                  <a:txBody>
                    <a:bodyPr/>
                    <a:lstStyle/>
                    <a:p>
                      <a:pPr algn="l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AA005717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0.59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607028"/>
                  </a:ext>
                </a:extLst>
              </a:tr>
              <a:tr h="159892">
                <a:tc>
                  <a:txBody>
                    <a:bodyPr/>
                    <a:lstStyle/>
                    <a:p>
                      <a:pPr algn="l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AA012994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4684" marR="4684" marT="46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48538"/>
                  </a:ext>
                </a:extLst>
              </a:tr>
            </a:tbl>
          </a:graphicData>
        </a:graphic>
      </p:graphicFrame>
      <p:sp>
        <p:nvSpPr>
          <p:cNvPr id="58" name="TextBox 57">
            <a:extLst>
              <a:ext uri="{FF2B5EF4-FFF2-40B4-BE49-F238E27FC236}">
                <a16:creationId xmlns:a16="http://schemas.microsoft.com/office/drawing/2014/main" id="{9D8194A0-4C1F-479C-84A4-3A339D121AE3}"/>
              </a:ext>
            </a:extLst>
          </p:cNvPr>
          <p:cNvSpPr txBox="1"/>
          <p:nvPr/>
        </p:nvSpPr>
        <p:spPr>
          <a:xfrm>
            <a:off x="6623837" y="3660378"/>
            <a:ext cx="185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Model output wireframe</a:t>
            </a:r>
            <a:endParaRPr lang="en-US" sz="400" i="1" dirty="0"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7DB3B71-B064-4AF8-98C7-2060A87D03F0}"/>
              </a:ext>
            </a:extLst>
          </p:cNvPr>
          <p:cNvSpPr txBox="1"/>
          <p:nvPr/>
        </p:nvSpPr>
        <p:spPr>
          <a:xfrm>
            <a:off x="6337470" y="5353349"/>
            <a:ext cx="5332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Benefits:</a:t>
            </a:r>
            <a:r>
              <a:rPr lang="en-US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</a:t>
            </a:r>
          </a:p>
          <a:p>
            <a:endParaRPr lang="en-US" sz="400" dirty="0"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Overall improvement in engagement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Reduction in un-subscriptions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351E4E9B-9385-4083-992E-1894D8959516}"/>
              </a:ext>
            </a:extLst>
          </p:cNvPr>
          <p:cNvSpPr txBox="1">
            <a:spLocks/>
          </p:cNvSpPr>
          <p:nvPr/>
        </p:nvSpPr>
        <p:spPr>
          <a:xfrm>
            <a:off x="599655" y="58925"/>
            <a:ext cx="10940304" cy="4083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IN" sz="2800" dirty="0">
                <a:solidFill>
                  <a:schemeClr val="lt1"/>
                </a:solidFill>
              </a:rPr>
              <a:t>Dynamic Capacity Segmentation</a:t>
            </a:r>
          </a:p>
        </p:txBody>
      </p:sp>
    </p:spTree>
    <p:extLst>
      <p:ext uri="{BB962C8B-B14F-4D97-AF65-F5344CB8AC3E}">
        <p14:creationId xmlns:p14="http://schemas.microsoft.com/office/powerpoint/2010/main" val="2616380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DD886-B057-4291-805A-C8D97D250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Personalization on the web using A/B Testing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1EC42A-30BE-427A-BF34-66C078E8B800}"/>
              </a:ext>
            </a:extLst>
          </p:cNvPr>
          <p:cNvSpPr/>
          <p:nvPr/>
        </p:nvSpPr>
        <p:spPr>
          <a:xfrm>
            <a:off x="2033471" y="824722"/>
            <a:ext cx="9506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A/B testing is a </a:t>
            </a:r>
            <a:r>
              <a:rPr lang="e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method</a:t>
            </a:r>
            <a:r>
              <a:rPr lang="e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improving the performance </a:t>
            </a:r>
            <a:r>
              <a:rPr lang="e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your </a:t>
            </a:r>
            <a:r>
              <a:rPr lang="en-I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  <a:r>
              <a:rPr lang="e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learning more about our audience through controlled experiments 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b-infographic_03.png">
            <a:extLst>
              <a:ext uri="{FF2B5EF4-FFF2-40B4-BE49-F238E27FC236}">
                <a16:creationId xmlns:a16="http://schemas.microsoft.com/office/drawing/2014/main" id="{EE61D46A-3C53-4C83-8021-563FE5E5E2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01" y="685893"/>
            <a:ext cx="844762" cy="8280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899206-1FB4-4FB7-A418-4C2D56AC9E55}"/>
              </a:ext>
            </a:extLst>
          </p:cNvPr>
          <p:cNvSpPr/>
          <p:nvPr/>
        </p:nvSpPr>
        <p:spPr>
          <a:xfrm>
            <a:off x="929657" y="3133825"/>
            <a:ext cx="55746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Drive more Revenue, Conversions and Engagement with our audience while making decisions based on data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3F24A8-7C6A-4591-B820-C48FC1C69484}"/>
              </a:ext>
            </a:extLst>
          </p:cNvPr>
          <p:cNvSpPr/>
          <p:nvPr/>
        </p:nvSpPr>
        <p:spPr>
          <a:xfrm>
            <a:off x="3504343" y="2421047"/>
            <a:ext cx="5422005" cy="10303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0A0F59-00EA-4A40-887F-9D14A8651C76}"/>
              </a:ext>
            </a:extLst>
          </p:cNvPr>
          <p:cNvSpPr/>
          <p:nvPr/>
        </p:nvSpPr>
        <p:spPr>
          <a:xfrm>
            <a:off x="4585430" y="1944526"/>
            <a:ext cx="3168203" cy="109470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3E9251-AF02-454F-A574-C81C10FE7EFE}"/>
              </a:ext>
            </a:extLst>
          </p:cNvPr>
          <p:cNvSpPr/>
          <p:nvPr/>
        </p:nvSpPr>
        <p:spPr>
          <a:xfrm>
            <a:off x="8149323" y="1944526"/>
            <a:ext cx="3168203" cy="109470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5D8945-7867-42CE-A80A-E4F806103A89}"/>
              </a:ext>
            </a:extLst>
          </p:cNvPr>
          <p:cNvSpPr/>
          <p:nvPr/>
        </p:nvSpPr>
        <p:spPr>
          <a:xfrm>
            <a:off x="2010033" y="2150625"/>
            <a:ext cx="19708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Implement changes immediately to get instant ROI</a:t>
            </a:r>
            <a:endParaRPr lang="en-US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  <a:rtl val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B51FA7-C485-4D36-87F8-0989A3018ABA}"/>
              </a:ext>
            </a:extLst>
          </p:cNvPr>
          <p:cNvSpPr/>
          <p:nvPr/>
        </p:nvSpPr>
        <p:spPr>
          <a:xfrm>
            <a:off x="5660457" y="2249589"/>
            <a:ext cx="19708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Discover your customers’ mindset</a:t>
            </a:r>
            <a:endParaRPr lang="en-US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  <a:rtl val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428499-DC1C-4958-A87F-F5265D5DA9AD}"/>
              </a:ext>
            </a:extLst>
          </p:cNvPr>
          <p:cNvSpPr/>
          <p:nvPr/>
        </p:nvSpPr>
        <p:spPr>
          <a:xfrm>
            <a:off x="9282305" y="2249589"/>
            <a:ext cx="19708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Translate learnings into initiatives</a:t>
            </a:r>
            <a:endParaRPr lang="en-US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  <a:rtl val="0"/>
            </a:endParaRPr>
          </a:p>
        </p:txBody>
      </p:sp>
      <p:pic>
        <p:nvPicPr>
          <p:cNvPr id="16" name="Picture 4" descr="https://d30y9cdsu7xlg0.cloudfront.net/png/336902-200.png">
            <a:extLst>
              <a:ext uri="{FF2B5EF4-FFF2-40B4-BE49-F238E27FC236}">
                <a16:creationId xmlns:a16="http://schemas.microsoft.com/office/drawing/2014/main" id="{092D502D-BFCA-4DC1-8EAA-01AE2BE55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429" y="2223832"/>
            <a:ext cx="592252" cy="59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s://d30y9cdsu7xlg0.cloudfront.net/png/28111-200.png">
            <a:extLst>
              <a:ext uri="{FF2B5EF4-FFF2-40B4-BE49-F238E27FC236}">
                <a16:creationId xmlns:a16="http://schemas.microsoft.com/office/drawing/2014/main" id="{40FB049C-7677-4E83-8A66-2D2E1B2EA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806" y="2175267"/>
            <a:ext cx="689381" cy="6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627B516-F6B3-42DF-9004-ADF33576516C}"/>
              </a:ext>
            </a:extLst>
          </p:cNvPr>
          <p:cNvSpPr/>
          <p:nvPr/>
        </p:nvSpPr>
        <p:spPr>
          <a:xfrm>
            <a:off x="-53648" y="1621895"/>
            <a:ext cx="28326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Benefits </a:t>
            </a:r>
            <a:endParaRPr lang="en-US" b="1" kern="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  <a:rtl val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B93F79-72F7-4828-B475-3E2CB6EAF3C4}"/>
              </a:ext>
            </a:extLst>
          </p:cNvPr>
          <p:cNvSpPr/>
          <p:nvPr/>
        </p:nvSpPr>
        <p:spPr>
          <a:xfrm>
            <a:off x="986783" y="1943058"/>
            <a:ext cx="3202957" cy="109470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692E6F-6AC3-4426-A33C-561C9CAB9215}"/>
              </a:ext>
            </a:extLst>
          </p:cNvPr>
          <p:cNvSpPr/>
          <p:nvPr/>
        </p:nvSpPr>
        <p:spPr>
          <a:xfrm>
            <a:off x="2003855" y="2149157"/>
            <a:ext cx="19708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Implement changes immediately to get instant ROI</a:t>
            </a:r>
            <a:endParaRPr lang="en-US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  <a:rtl val="0"/>
            </a:endParaRPr>
          </a:p>
        </p:txBody>
      </p:sp>
      <p:pic>
        <p:nvPicPr>
          <p:cNvPr id="22" name="Picture 2" descr="https://d30y9cdsu7xlg0.cloudfront.net/png/14262-200.png">
            <a:extLst>
              <a:ext uri="{FF2B5EF4-FFF2-40B4-BE49-F238E27FC236}">
                <a16:creationId xmlns:a16="http://schemas.microsoft.com/office/drawing/2014/main" id="{D288E267-3DB3-4A19-A140-6DCD732F0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91" y="2215801"/>
            <a:ext cx="587859" cy="587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358E434-03D4-4AE9-B17E-1655A6E6014E}"/>
              </a:ext>
            </a:extLst>
          </p:cNvPr>
          <p:cNvSpPr txBox="1">
            <a:spLocks/>
          </p:cNvSpPr>
          <p:nvPr/>
        </p:nvSpPr>
        <p:spPr>
          <a:xfrm>
            <a:off x="1098151" y="4091974"/>
            <a:ext cx="5071380" cy="17441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" indent="0">
              <a:lnSpc>
                <a:spcPct val="110000"/>
              </a:lnSpc>
              <a:spcBef>
                <a:spcPts val="1200"/>
              </a:spcBef>
              <a:buSzPct val="129999"/>
              <a:buNone/>
            </a:pPr>
            <a:r>
              <a:rPr lang="e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prefer statistical method over gut based decision?</a:t>
            </a:r>
          </a:p>
          <a:p>
            <a:pPr marL="412750" indent="-285750">
              <a:lnSpc>
                <a:spcPct val="110000"/>
              </a:lnSpc>
              <a:spcBef>
                <a:spcPts val="1200"/>
              </a:spcBef>
              <a:buSzPct val="129999"/>
            </a:pPr>
            <a:r>
              <a:rPr lang="e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A/B experiments, visitors are shown two different versions of an experience, and their engagement with each is measured for its improvement to accertain that </a:t>
            </a:r>
            <a:r>
              <a:rPr lang="e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improvement is statistically significant and not just by chance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F8661B9-751D-4CCF-AA01-87FC70A87B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9531" y="3231274"/>
            <a:ext cx="3678364" cy="3405604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42C85671-1381-43F0-8D55-F232A470C74F}"/>
              </a:ext>
            </a:extLst>
          </p:cNvPr>
          <p:cNvSpPr/>
          <p:nvPr/>
        </p:nvSpPr>
        <p:spPr>
          <a:xfrm>
            <a:off x="8720794" y="3716711"/>
            <a:ext cx="12658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A/B Testing </a:t>
            </a:r>
          </a:p>
          <a:p>
            <a:pPr algn="ctr"/>
            <a:r>
              <a:rPr lang="en-US" sz="14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Lifecycle </a:t>
            </a:r>
            <a:endParaRPr lang="en-US" b="1" kern="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455661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06F71A-EC4B-41CE-AB68-006AE61598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8EE6E6-9E29-4569-A09E-27532EBC2A3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2931" y="5643312"/>
            <a:ext cx="3758982" cy="31457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063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D0D7F0AA-A298-4CD3-B7E2-C19F1F76F4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909" r="9663"/>
          <a:stretch/>
        </p:blipFill>
        <p:spPr>
          <a:xfrm>
            <a:off x="1404038" y="3382782"/>
            <a:ext cx="9553433" cy="338100"/>
          </a:xfrm>
          <a:prstGeom prst="rect">
            <a:avLst/>
          </a:prstGeom>
        </p:spPr>
      </p:pic>
      <p:sp>
        <p:nvSpPr>
          <p:cNvPr id="119" name="TextBox 11"/>
          <p:cNvSpPr txBox="1"/>
          <p:nvPr/>
        </p:nvSpPr>
        <p:spPr>
          <a:xfrm>
            <a:off x="1734840" y="2701441"/>
            <a:ext cx="1052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b="1" dirty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Data Migration</a:t>
            </a:r>
          </a:p>
        </p:txBody>
      </p:sp>
      <p:sp>
        <p:nvSpPr>
          <p:cNvPr id="120" name="TextBox 12"/>
          <p:cNvSpPr txBox="1"/>
          <p:nvPr/>
        </p:nvSpPr>
        <p:spPr>
          <a:xfrm>
            <a:off x="3410059" y="984258"/>
            <a:ext cx="18642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Access management &amp; decentralization of data platform</a:t>
            </a:r>
          </a:p>
          <a:p>
            <a:endParaRPr lang="en-IN" sz="1400" dirty="0">
              <a:solidFill>
                <a:srgbClr val="00000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Usage reporting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solidFill>
                <a:srgbClr val="00000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ETL management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870B4B5C-C295-4B42-ADC4-D744543A7C76}"/>
              </a:ext>
            </a:extLst>
          </p:cNvPr>
          <p:cNvSpPr/>
          <p:nvPr/>
        </p:nvSpPr>
        <p:spPr>
          <a:xfrm>
            <a:off x="3807547" y="3263486"/>
            <a:ext cx="457200" cy="470534"/>
          </a:xfrm>
          <a:prstGeom prst="ellipse">
            <a:avLst/>
          </a:prstGeom>
          <a:solidFill>
            <a:srgbClr val="D6404A">
              <a:lumMod val="50000"/>
            </a:srgbClr>
          </a:solidFill>
          <a:ln w="25400" cap="flat" cmpd="sng" algn="ctr">
            <a:solidFill>
              <a:srgbClr val="2F354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8077F36C-0628-463F-B6C0-8403090861AE}"/>
              </a:ext>
            </a:extLst>
          </p:cNvPr>
          <p:cNvSpPr/>
          <p:nvPr/>
        </p:nvSpPr>
        <p:spPr>
          <a:xfrm>
            <a:off x="1883651" y="3252600"/>
            <a:ext cx="457200" cy="457200"/>
          </a:xfrm>
          <a:prstGeom prst="ellipse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400" kern="0" dirty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4894C13-529B-4331-AF57-1BBD231D02BA}"/>
              </a:ext>
            </a:extLst>
          </p:cNvPr>
          <p:cNvSpPr/>
          <p:nvPr/>
        </p:nvSpPr>
        <p:spPr>
          <a:xfrm>
            <a:off x="8048575" y="3254888"/>
            <a:ext cx="457200" cy="457200"/>
          </a:xfrm>
          <a:prstGeom prst="ellipse">
            <a:avLst/>
          </a:prstGeom>
          <a:solidFill>
            <a:srgbClr val="D6404A">
              <a:lumMod val="50000"/>
            </a:srgbClr>
          </a:solidFill>
          <a:ln w="25400" cap="flat" cmpd="sng" algn="ctr">
            <a:solidFill>
              <a:srgbClr val="2F354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96876B72-C4B9-461A-99D8-E0A5E7C1708E}"/>
              </a:ext>
            </a:extLst>
          </p:cNvPr>
          <p:cNvSpPr/>
          <p:nvPr/>
        </p:nvSpPr>
        <p:spPr>
          <a:xfrm>
            <a:off x="5953480" y="3254966"/>
            <a:ext cx="457200" cy="457200"/>
          </a:xfrm>
          <a:prstGeom prst="ellipse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400" kern="0" dirty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96876B72-C4B9-461A-99D8-E0A5E7C1708E}"/>
              </a:ext>
            </a:extLst>
          </p:cNvPr>
          <p:cNvSpPr/>
          <p:nvPr/>
        </p:nvSpPr>
        <p:spPr>
          <a:xfrm>
            <a:off x="10050553" y="3241111"/>
            <a:ext cx="457200" cy="457200"/>
          </a:xfrm>
          <a:prstGeom prst="ellipse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400" kern="0" dirty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5</a:t>
            </a:r>
          </a:p>
        </p:txBody>
      </p:sp>
      <p:sp>
        <p:nvSpPr>
          <p:cNvPr id="126" name="TextBox 17"/>
          <p:cNvSpPr txBox="1"/>
          <p:nvPr/>
        </p:nvSpPr>
        <p:spPr>
          <a:xfrm>
            <a:off x="3563639" y="2746502"/>
            <a:ext cx="1557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b="1" dirty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Monitoring &amp; Maintenance</a:t>
            </a:r>
          </a:p>
        </p:txBody>
      </p:sp>
      <p:sp>
        <p:nvSpPr>
          <p:cNvPr id="127" name="TextBox 22"/>
          <p:cNvSpPr txBox="1"/>
          <p:nvPr/>
        </p:nvSpPr>
        <p:spPr>
          <a:xfrm>
            <a:off x="5701578" y="2765205"/>
            <a:ext cx="1616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b="1" dirty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Reporting/Apps development</a:t>
            </a:r>
          </a:p>
        </p:txBody>
      </p:sp>
      <p:sp>
        <p:nvSpPr>
          <p:cNvPr id="128" name="TextBox 23"/>
          <p:cNvSpPr txBox="1"/>
          <p:nvPr/>
        </p:nvSpPr>
        <p:spPr>
          <a:xfrm>
            <a:off x="7772834" y="2784642"/>
            <a:ext cx="1398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b="1" dirty="0" err="1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Modeling</a:t>
            </a:r>
            <a:endParaRPr lang="en-IN" sz="1400" b="1" dirty="0">
              <a:solidFill>
                <a:srgbClr val="00000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9" name="TextBox 24"/>
          <p:cNvSpPr txBox="1"/>
          <p:nvPr/>
        </p:nvSpPr>
        <p:spPr>
          <a:xfrm>
            <a:off x="9788276" y="2758329"/>
            <a:ext cx="1219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b="1" dirty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Adoption</a:t>
            </a:r>
          </a:p>
        </p:txBody>
      </p:sp>
      <p:sp>
        <p:nvSpPr>
          <p:cNvPr id="130" name="TextBox 27"/>
          <p:cNvSpPr txBox="1"/>
          <p:nvPr/>
        </p:nvSpPr>
        <p:spPr>
          <a:xfrm>
            <a:off x="7497947" y="1401975"/>
            <a:ext cx="17943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Framework for </a:t>
            </a:r>
            <a:r>
              <a:rPr lang="en-IN" sz="1400" dirty="0" err="1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modeling</a:t>
            </a:r>
            <a:r>
              <a:rPr lang="en-IN" sz="1400" dirty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using existing technologies like </a:t>
            </a:r>
            <a:r>
              <a:rPr lang="en-IN" sz="1400" dirty="0" err="1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datarobot</a:t>
            </a:r>
            <a:r>
              <a:rPr lang="en-IN" sz="1400" dirty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H2O etc.</a:t>
            </a:r>
          </a:p>
        </p:txBody>
      </p:sp>
      <p:sp>
        <p:nvSpPr>
          <p:cNvPr id="131" name="TextBox 30"/>
          <p:cNvSpPr txBox="1"/>
          <p:nvPr/>
        </p:nvSpPr>
        <p:spPr>
          <a:xfrm>
            <a:off x="9534951" y="2011403"/>
            <a:ext cx="14235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Driving adoption</a:t>
            </a:r>
          </a:p>
          <a:p>
            <a:endParaRPr lang="en-IN" sz="1400" dirty="0">
              <a:solidFill>
                <a:srgbClr val="00000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2" name="TextBox 31"/>
          <p:cNvSpPr txBox="1"/>
          <p:nvPr/>
        </p:nvSpPr>
        <p:spPr>
          <a:xfrm>
            <a:off x="5599972" y="1186531"/>
            <a:ext cx="189797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Custom build UI/apps for reporting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400" dirty="0">
              <a:solidFill>
                <a:srgbClr val="00000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New features development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400" dirty="0">
              <a:solidFill>
                <a:srgbClr val="00000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3" name="TextBox 12"/>
          <p:cNvSpPr txBox="1"/>
          <p:nvPr/>
        </p:nvSpPr>
        <p:spPr>
          <a:xfrm>
            <a:off x="1512859" y="1188637"/>
            <a:ext cx="15708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Moving data from existing data sources to foundry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400" dirty="0">
              <a:solidFill>
                <a:srgbClr val="00000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1428835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9654" y="58925"/>
            <a:ext cx="11223151" cy="408349"/>
          </a:xfrm>
        </p:spPr>
        <p:txBody>
          <a:bodyPr/>
          <a:lstStyle/>
          <a:p>
            <a:r>
              <a:rPr lang="en-US" dirty="0"/>
              <a:t>Integrating large volume of data from multiple sources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F4E073E-A812-434E-88D2-0DF6C758F55F}"/>
              </a:ext>
            </a:extLst>
          </p:cNvPr>
          <p:cNvGrpSpPr/>
          <p:nvPr/>
        </p:nvGrpSpPr>
        <p:grpSpPr>
          <a:xfrm>
            <a:off x="4230966" y="805651"/>
            <a:ext cx="7153031" cy="4532327"/>
            <a:chOff x="708340" y="666102"/>
            <a:chExt cx="2524258" cy="41991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01F74E8A-3AC0-46E3-8760-1EC4CECD6514}"/>
                </a:ext>
              </a:extLst>
            </p:cNvPr>
            <p:cNvSpPr/>
            <p:nvPr/>
          </p:nvSpPr>
          <p:spPr>
            <a:xfrm rot="16200000">
              <a:off x="-129082" y="1503524"/>
              <a:ext cx="4199101" cy="2524258"/>
            </a:xfrm>
            <a:custGeom>
              <a:avLst/>
              <a:gdLst>
                <a:gd name="connsiteX0" fmla="*/ 0 w 2523647"/>
                <a:gd name="connsiteY0" fmla="*/ 0 h 6371990"/>
                <a:gd name="connsiteX1" fmla="*/ 2523647 w 2523647"/>
                <a:gd name="connsiteY1" fmla="*/ 0 h 6371990"/>
                <a:gd name="connsiteX2" fmla="*/ 2523647 w 2523647"/>
                <a:gd name="connsiteY2" fmla="*/ 6371990 h 6371990"/>
                <a:gd name="connsiteX3" fmla="*/ 0 w 2523647"/>
                <a:gd name="connsiteY3" fmla="*/ 6371990 h 6371990"/>
                <a:gd name="connsiteX4" fmla="*/ 0 w 2523647"/>
                <a:gd name="connsiteY4" fmla="*/ 0 h 6371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3647" h="6371990">
                  <a:moveTo>
                    <a:pt x="2523647" y="1"/>
                  </a:moveTo>
                  <a:lnTo>
                    <a:pt x="2523647" y="6371989"/>
                  </a:lnTo>
                  <a:lnTo>
                    <a:pt x="0" y="6371989"/>
                  </a:lnTo>
                  <a:lnTo>
                    <a:pt x="0" y="1"/>
                  </a:lnTo>
                  <a:lnTo>
                    <a:pt x="2523647" y="1"/>
                  </a:lnTo>
                  <a:close/>
                </a:path>
              </a:pathLst>
            </a:custGeom>
            <a:grpFill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40069" tIns="1805184" rIns="154305" bIns="96605" numCol="1" spcCol="1270" anchor="ctr" anchorCtr="0">
              <a:noAutofit/>
            </a:bodyPr>
            <a:lstStyle/>
            <a:p>
              <a:pPr lvl="0" algn="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700" b="1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73302B-2284-431F-BA15-EE1B8DE7B43B}"/>
                </a:ext>
              </a:extLst>
            </p:cNvPr>
            <p:cNvSpPr txBox="1"/>
            <p:nvPr/>
          </p:nvSpPr>
          <p:spPr>
            <a:xfrm>
              <a:off x="819226" y="766971"/>
              <a:ext cx="2339382" cy="34217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How do we help in migrating the data?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2F6E44B-50F1-44A1-9150-8997F2DF94BA}"/>
              </a:ext>
            </a:extLst>
          </p:cNvPr>
          <p:cNvGrpSpPr/>
          <p:nvPr/>
        </p:nvGrpSpPr>
        <p:grpSpPr>
          <a:xfrm>
            <a:off x="278707" y="790555"/>
            <a:ext cx="3690955" cy="4532326"/>
            <a:chOff x="708340" y="666102"/>
            <a:chExt cx="2548563" cy="4199101"/>
          </a:xfrm>
          <a:noFill/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1FB1EAAE-0B0A-49C4-B1BE-1E500951BE1C}"/>
                </a:ext>
              </a:extLst>
            </p:cNvPr>
            <p:cNvSpPr/>
            <p:nvPr/>
          </p:nvSpPr>
          <p:spPr>
            <a:xfrm rot="16200000">
              <a:off x="-129082" y="1503524"/>
              <a:ext cx="4199101" cy="2524258"/>
            </a:xfrm>
            <a:custGeom>
              <a:avLst/>
              <a:gdLst>
                <a:gd name="connsiteX0" fmla="*/ 0 w 2523647"/>
                <a:gd name="connsiteY0" fmla="*/ 0 h 6371990"/>
                <a:gd name="connsiteX1" fmla="*/ 2523647 w 2523647"/>
                <a:gd name="connsiteY1" fmla="*/ 0 h 6371990"/>
                <a:gd name="connsiteX2" fmla="*/ 2523647 w 2523647"/>
                <a:gd name="connsiteY2" fmla="*/ 6371990 h 6371990"/>
                <a:gd name="connsiteX3" fmla="*/ 0 w 2523647"/>
                <a:gd name="connsiteY3" fmla="*/ 6371990 h 6371990"/>
                <a:gd name="connsiteX4" fmla="*/ 0 w 2523647"/>
                <a:gd name="connsiteY4" fmla="*/ 0 h 6371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3647" h="6371990">
                  <a:moveTo>
                    <a:pt x="2523647" y="1"/>
                  </a:moveTo>
                  <a:lnTo>
                    <a:pt x="2523647" y="6371989"/>
                  </a:lnTo>
                  <a:lnTo>
                    <a:pt x="0" y="6371989"/>
                  </a:lnTo>
                  <a:lnTo>
                    <a:pt x="0" y="1"/>
                  </a:lnTo>
                  <a:lnTo>
                    <a:pt x="2523647" y="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40069" tIns="1805184" rIns="154305" bIns="96605" numCol="1" spcCol="1270" anchor="ctr" anchorCtr="0">
              <a:noAutofit/>
            </a:bodyPr>
            <a:lstStyle/>
            <a:p>
              <a:pPr lvl="0" algn="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7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7985CFD-5CF1-4EBB-870A-04A25AB857B8}"/>
                </a:ext>
              </a:extLst>
            </p:cNvPr>
            <p:cNvSpPr txBox="1"/>
            <p:nvPr/>
          </p:nvSpPr>
          <p:spPr>
            <a:xfrm>
              <a:off x="1073813" y="811788"/>
              <a:ext cx="2089725" cy="59881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Typical challenges during data migration…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E812C95-B046-4395-B9CF-EF169C1CA1BB}"/>
                </a:ext>
              </a:extLst>
            </p:cNvPr>
            <p:cNvSpPr txBox="1"/>
            <p:nvPr/>
          </p:nvSpPr>
          <p:spPr>
            <a:xfrm>
              <a:off x="821104" y="1468044"/>
              <a:ext cx="2435799" cy="327920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Poor knowledge of source data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Siloed systems, lack of data governance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Lack of integrated processes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Difficulty in validating the data specification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Late evaluation of final results during testing stage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Lack of collaboration, wrong assumptions/understanding</a:t>
              </a:r>
            </a:p>
            <a:p>
              <a:pPr algn="ctr"/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518996B-63B6-48CA-B937-8353CD8BF4E9}"/>
              </a:ext>
            </a:extLst>
          </p:cNvPr>
          <p:cNvSpPr/>
          <p:nvPr/>
        </p:nvSpPr>
        <p:spPr>
          <a:xfrm>
            <a:off x="1189773" y="5554955"/>
            <a:ext cx="9158709" cy="101566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				Business Benefits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Legacy to cloud migration – 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improve efficiency, performance and scalability of application.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adapt new changes in terms of technology, market practice, operational efficiency, regulatory requirement results in better customer service.</a:t>
            </a:r>
            <a:endParaRPr lang="en-IN" sz="1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s://static.thenounproject.com/png/1677688-200.png">
            <a:extLst>
              <a:ext uri="{FF2B5EF4-FFF2-40B4-BE49-F238E27FC236}">
                <a16:creationId xmlns:a16="http://schemas.microsoft.com/office/drawing/2014/main" id="{F603043C-301C-4E48-BA2E-D879ADC2A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70" y="857373"/>
            <a:ext cx="472811" cy="47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tatic.thenounproject.com/png/620556-200.png">
            <a:extLst>
              <a:ext uri="{FF2B5EF4-FFF2-40B4-BE49-F238E27FC236}">
                <a16:creationId xmlns:a16="http://schemas.microsoft.com/office/drawing/2014/main" id="{0B834F72-10EA-4ED3-A799-9562B1897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17" y="1009804"/>
            <a:ext cx="439014" cy="43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C08B4BEF-4C6F-487E-82F7-8B14726DD6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6594846"/>
              </p:ext>
            </p:extLst>
          </p:nvPr>
        </p:nvGraphicFramePr>
        <p:xfrm>
          <a:off x="4473959" y="1422896"/>
          <a:ext cx="6589558" cy="3811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36749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BBDB5-9589-467C-8FA7-ED30EF7FD1E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Analytics roadmap</a:t>
            </a:r>
          </a:p>
        </p:txBody>
      </p:sp>
    </p:spTree>
    <p:extLst>
      <p:ext uri="{BB962C8B-B14F-4D97-AF65-F5344CB8AC3E}">
        <p14:creationId xmlns:p14="http://schemas.microsoft.com/office/powerpoint/2010/main" val="563902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AA97D6-6A8A-4996-A88A-B209C4769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lt1"/>
                </a:solidFill>
                <a:sym typeface="Arial"/>
              </a:rPr>
              <a:t>Analytics roadmap</a:t>
            </a:r>
            <a:endParaRPr lang="en-IN" dirty="0"/>
          </a:p>
        </p:txBody>
      </p:sp>
      <p:sp>
        <p:nvSpPr>
          <p:cNvPr id="70" name="Rectangle 69"/>
          <p:cNvSpPr>
            <a:spLocks noChangeAspect="1"/>
          </p:cNvSpPr>
          <p:nvPr/>
        </p:nvSpPr>
        <p:spPr>
          <a:xfrm>
            <a:off x="744363" y="3244201"/>
            <a:ext cx="2090100" cy="2173388"/>
          </a:xfrm>
          <a:prstGeom prst="rect">
            <a:avLst/>
          </a:prstGeom>
          <a:solidFill>
            <a:srgbClr val="A3C5E7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817282" y="2943193"/>
            <a:ext cx="2054611" cy="284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400" b="1" dirty="0">
                <a:solidFill>
                  <a:srgbClr val="2B3A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Traditional BI*</a:t>
            </a:r>
          </a:p>
        </p:txBody>
      </p:sp>
      <p:sp>
        <p:nvSpPr>
          <p:cNvPr id="72" name="Oval 71"/>
          <p:cNvSpPr/>
          <p:nvPr/>
        </p:nvSpPr>
        <p:spPr>
          <a:xfrm>
            <a:off x="141971" y="2938523"/>
            <a:ext cx="973068" cy="93382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3" name="Rectangle 72"/>
          <p:cNvSpPr>
            <a:spLocks noChangeAspect="1"/>
          </p:cNvSpPr>
          <p:nvPr/>
        </p:nvSpPr>
        <p:spPr>
          <a:xfrm>
            <a:off x="3557919" y="2854920"/>
            <a:ext cx="2090625" cy="2546148"/>
          </a:xfrm>
          <a:prstGeom prst="rect">
            <a:avLst/>
          </a:prstGeom>
          <a:solidFill>
            <a:srgbClr val="779BCA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Chatbot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voice based reporting</a:t>
            </a:r>
            <a:endParaRPr lang="en-IN" sz="14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Near Real time metrics monitoring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Customized Visualizations</a:t>
            </a:r>
          </a:p>
        </p:txBody>
      </p:sp>
      <p:sp>
        <p:nvSpPr>
          <p:cNvPr id="74" name="Rectangle 73"/>
          <p:cNvSpPr>
            <a:spLocks noChangeAspect="1"/>
          </p:cNvSpPr>
          <p:nvPr/>
        </p:nvSpPr>
        <p:spPr>
          <a:xfrm>
            <a:off x="6347855" y="2301033"/>
            <a:ext cx="2090625" cy="3100036"/>
          </a:xfrm>
          <a:prstGeom prst="rect">
            <a:avLst/>
          </a:prstGeom>
          <a:solidFill>
            <a:srgbClr val="4D84BC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574343" y="2565347"/>
            <a:ext cx="2111482" cy="284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400" b="1" dirty="0">
                <a:solidFill>
                  <a:srgbClr val="2B3A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 Time Reporting</a:t>
            </a:r>
          </a:p>
        </p:txBody>
      </p:sp>
      <p:sp>
        <p:nvSpPr>
          <p:cNvPr id="76" name="Oval 75"/>
          <p:cNvSpPr/>
          <p:nvPr/>
        </p:nvSpPr>
        <p:spPr>
          <a:xfrm>
            <a:off x="2895257" y="2471610"/>
            <a:ext cx="973068" cy="93382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7" name="Chevron 76"/>
          <p:cNvSpPr/>
          <p:nvPr/>
        </p:nvSpPr>
        <p:spPr>
          <a:xfrm>
            <a:off x="3010834" y="3993930"/>
            <a:ext cx="328204" cy="314968"/>
          </a:xfrm>
          <a:prstGeom prst="chevron">
            <a:avLst/>
          </a:prstGeom>
          <a:solidFill>
            <a:srgbClr val="3F57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5690630" y="1903279"/>
            <a:ext cx="973068" cy="93382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9" name="Chevron 78"/>
          <p:cNvSpPr/>
          <p:nvPr/>
        </p:nvSpPr>
        <p:spPr>
          <a:xfrm>
            <a:off x="5768383" y="3960127"/>
            <a:ext cx="363427" cy="348770"/>
          </a:xfrm>
          <a:prstGeom prst="chevron">
            <a:avLst/>
          </a:prstGeom>
          <a:solidFill>
            <a:srgbClr val="3F57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462275" y="2005979"/>
            <a:ext cx="1988364" cy="284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400" b="1" dirty="0">
                <a:solidFill>
                  <a:srgbClr val="2B3A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Advanced Analytics</a:t>
            </a:r>
          </a:p>
        </p:txBody>
      </p:sp>
      <p:sp>
        <p:nvSpPr>
          <p:cNvPr id="81" name="Rectangle 80"/>
          <p:cNvSpPr>
            <a:spLocks noChangeAspect="1"/>
          </p:cNvSpPr>
          <p:nvPr/>
        </p:nvSpPr>
        <p:spPr>
          <a:xfrm>
            <a:off x="9085100" y="1734440"/>
            <a:ext cx="2090625" cy="3657742"/>
          </a:xfrm>
          <a:prstGeom prst="rect">
            <a:avLst/>
          </a:prstGeom>
          <a:solidFill>
            <a:srgbClr val="4D84DC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8441409" y="1330033"/>
            <a:ext cx="973068" cy="93382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3" name="Chevron 82"/>
          <p:cNvSpPr/>
          <p:nvPr/>
        </p:nvSpPr>
        <p:spPr>
          <a:xfrm>
            <a:off x="8561155" y="3960127"/>
            <a:ext cx="363427" cy="348770"/>
          </a:xfrm>
          <a:prstGeom prst="chevron">
            <a:avLst/>
          </a:prstGeom>
          <a:solidFill>
            <a:srgbClr val="3F57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265788" y="1438761"/>
            <a:ext cx="1988364" cy="284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400" b="1" dirty="0">
                <a:solidFill>
                  <a:srgbClr val="2B3A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Artificial Intelligence</a:t>
            </a:r>
          </a:p>
        </p:txBody>
      </p:sp>
      <p:sp>
        <p:nvSpPr>
          <p:cNvPr id="85" name="Rectangle 84"/>
          <p:cNvSpPr/>
          <p:nvPr/>
        </p:nvSpPr>
        <p:spPr>
          <a:xfrm>
            <a:off x="307988" y="2939692"/>
            <a:ext cx="646489" cy="10229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6600" b="1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en-US" sz="6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3095048" y="2444532"/>
            <a:ext cx="646489" cy="10229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6600" b="1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sz="6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5880311" y="1833579"/>
            <a:ext cx="646489" cy="10229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6600" b="1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sz="6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8591163" y="1269283"/>
            <a:ext cx="646489" cy="10229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6600" b="1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sz="6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44363" y="3431895"/>
            <a:ext cx="2090100" cy="2074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Static reporting</a:t>
            </a:r>
          </a:p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Integrating reporting tools with other technologies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 Triggers, alerts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6380755" y="2696972"/>
            <a:ext cx="2047588" cy="2870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Forecasting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Marketing mix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Targeting &amp; personalization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9149365" y="2545502"/>
            <a:ext cx="2047588" cy="2472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 Identification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Virtual Personal Shopping - Augmented Reality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Image search in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D420732-A8EC-4ADB-9ABC-56F7D6705601}"/>
              </a:ext>
            </a:extLst>
          </p:cNvPr>
          <p:cNvSpPr/>
          <p:nvPr/>
        </p:nvSpPr>
        <p:spPr>
          <a:xfrm>
            <a:off x="744363" y="5439646"/>
            <a:ext cx="2090100" cy="69386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Tableau,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PowerBI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 Applications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4BE1F15-2967-4907-9FDF-0BA990BEFF61}"/>
              </a:ext>
            </a:extLst>
          </p:cNvPr>
          <p:cNvSpPr/>
          <p:nvPr/>
        </p:nvSpPr>
        <p:spPr>
          <a:xfrm>
            <a:off x="3550493" y="5439646"/>
            <a:ext cx="2090100" cy="69386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React, Angular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 Time Data Pipelines</a:t>
            </a:r>
            <a:endParaRPr lang="en-I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A0CB7EE-981B-450D-992C-4342A91A5209}"/>
              </a:ext>
            </a:extLst>
          </p:cNvPr>
          <p:cNvSpPr/>
          <p:nvPr/>
        </p:nvSpPr>
        <p:spPr>
          <a:xfrm>
            <a:off x="6337774" y="5439646"/>
            <a:ext cx="2090100" cy="69386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Spark, H2O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Big data platforms</a:t>
            </a:r>
            <a:endParaRPr lang="en-I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2179BAA-DE07-463D-B6F4-2DDBBDD7BA91}"/>
              </a:ext>
            </a:extLst>
          </p:cNvPr>
          <p:cNvSpPr/>
          <p:nvPr/>
        </p:nvSpPr>
        <p:spPr>
          <a:xfrm>
            <a:off x="9085624" y="5417589"/>
            <a:ext cx="2090100" cy="69386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Neural networks,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Tensorflow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Keras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PyTorch</a:t>
            </a:r>
            <a:endParaRPr lang="en-I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Arrow: Left-Right 38">
            <a:extLst>
              <a:ext uri="{FF2B5EF4-FFF2-40B4-BE49-F238E27FC236}">
                <a16:creationId xmlns:a16="http://schemas.microsoft.com/office/drawing/2014/main" id="{94E0D46D-A0B6-4939-B4F5-C284BEF31C9B}"/>
              </a:ext>
            </a:extLst>
          </p:cNvPr>
          <p:cNvSpPr/>
          <p:nvPr/>
        </p:nvSpPr>
        <p:spPr>
          <a:xfrm>
            <a:off x="2475914" y="6323717"/>
            <a:ext cx="6938563" cy="187970"/>
          </a:xfrm>
          <a:prstGeom prst="left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0A68F2D-C102-4F8E-ACB2-00B3AED10612}"/>
              </a:ext>
            </a:extLst>
          </p:cNvPr>
          <p:cNvSpPr txBox="1"/>
          <p:nvPr/>
        </p:nvSpPr>
        <p:spPr>
          <a:xfrm>
            <a:off x="4765164" y="6479474"/>
            <a:ext cx="2733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400" b="1" dirty="0">
                <a:solidFill>
                  <a:srgbClr val="2B3A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Internal Data+ External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04922" y="857364"/>
            <a:ext cx="3964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B3A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is core to analytics framework</a:t>
            </a:r>
          </a:p>
        </p:txBody>
      </p:sp>
      <p:sp>
        <p:nvSpPr>
          <p:cNvPr id="7" name="Oval 6"/>
          <p:cNvSpPr/>
          <p:nvPr/>
        </p:nvSpPr>
        <p:spPr>
          <a:xfrm>
            <a:off x="2895257" y="670053"/>
            <a:ext cx="4685783" cy="9428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67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/>
      <p:bldP spid="72" grpId="0" animBg="1"/>
      <p:bldP spid="73" grpId="0" animBg="1"/>
      <p:bldP spid="74" grpId="0" animBg="1"/>
      <p:bldP spid="75" grpId="0"/>
      <p:bldP spid="76" grpId="0" animBg="1"/>
      <p:bldP spid="77" grpId="0" animBg="1"/>
      <p:bldP spid="78" grpId="0" animBg="1"/>
      <p:bldP spid="79" grpId="0" animBg="1"/>
      <p:bldP spid="80" grpId="0"/>
      <p:bldP spid="81" grpId="0" animBg="1"/>
      <p:bldP spid="82" grpId="0" animBg="1"/>
      <p:bldP spid="83" grpId="0" animBg="1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 animBg="1"/>
      <p:bldP spid="93" grpId="0" animBg="1"/>
      <p:bldP spid="94" grpId="0" animBg="1"/>
      <p:bldP spid="95" grpId="0" animBg="1"/>
      <p:bldP spid="100" grpId="0" animBg="1"/>
      <p:bldP spid="101" grpId="0"/>
      <p:bldP spid="6" grpId="0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9654" y="58925"/>
            <a:ext cx="11223151" cy="408349"/>
          </a:xfrm>
        </p:spPr>
        <p:txBody>
          <a:bodyPr/>
          <a:lstStyle/>
          <a:p>
            <a:r>
              <a:rPr lang="en-US" dirty="0"/>
              <a:t>Data as a service</a:t>
            </a:r>
          </a:p>
        </p:txBody>
      </p:sp>
      <p:sp>
        <p:nvSpPr>
          <p:cNvPr id="137" name="TextBox 56"/>
          <p:cNvSpPr txBox="1"/>
          <p:nvPr/>
        </p:nvSpPr>
        <p:spPr>
          <a:xfrm>
            <a:off x="1296683" y="3304391"/>
            <a:ext cx="1977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rgbClr val="500093"/>
              </a:buClr>
              <a:buSzPct val="80000"/>
            </a:pPr>
            <a:r>
              <a:rPr lang="en-US" sz="1400" b="1" dirty="0">
                <a:solidFill>
                  <a:srgbClr val="1AA4A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How to acquire data?</a:t>
            </a:r>
          </a:p>
        </p:txBody>
      </p:sp>
      <p:sp>
        <p:nvSpPr>
          <p:cNvPr id="138" name="TextBox 61"/>
          <p:cNvSpPr txBox="1"/>
          <p:nvPr/>
        </p:nvSpPr>
        <p:spPr>
          <a:xfrm>
            <a:off x="4347698" y="3304390"/>
            <a:ext cx="3106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rgbClr val="500093"/>
              </a:buClr>
              <a:buSzPct val="80000"/>
            </a:pPr>
            <a:r>
              <a:rPr lang="en-US" sz="1400" b="1" dirty="0">
                <a:solidFill>
                  <a:srgbClr val="1AA4A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How to create a unified data view?</a:t>
            </a:r>
          </a:p>
        </p:txBody>
      </p:sp>
      <p:sp>
        <p:nvSpPr>
          <p:cNvPr id="139" name="TextBox 62"/>
          <p:cNvSpPr txBox="1"/>
          <p:nvPr/>
        </p:nvSpPr>
        <p:spPr>
          <a:xfrm>
            <a:off x="8528125" y="3329969"/>
            <a:ext cx="265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rgbClr val="500093"/>
              </a:buClr>
              <a:buSzPct val="80000"/>
            </a:pPr>
            <a:r>
              <a:rPr lang="en-US" sz="1400" b="1" dirty="0">
                <a:solidFill>
                  <a:srgbClr val="1AA4A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How to enable consumption?</a:t>
            </a:r>
          </a:p>
        </p:txBody>
      </p:sp>
      <p:pic>
        <p:nvPicPr>
          <p:cNvPr id="4098" name="Picture 2" descr="https://static.thenounproject.com/png/690989-200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653" y="2016145"/>
            <a:ext cx="1080752" cy="108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static.thenounproject.com/png/120392-200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618" y="2140379"/>
            <a:ext cx="956518" cy="95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static.thenounproject.com/png/59220-200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572" y="2016145"/>
            <a:ext cx="1317899" cy="131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4236" y="1004776"/>
            <a:ext cx="4051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 questions that need to be addressed</a:t>
            </a:r>
          </a:p>
        </p:txBody>
      </p:sp>
      <p:sp>
        <p:nvSpPr>
          <p:cNvPr id="4" name="Rectangle 3"/>
          <p:cNvSpPr/>
          <p:nvPr/>
        </p:nvSpPr>
        <p:spPr>
          <a:xfrm>
            <a:off x="599654" y="2312067"/>
            <a:ext cx="68963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b="1" dirty="0">
                <a:solidFill>
                  <a:srgbClr val="CDCDCD"/>
                </a:solidFill>
              </a:rPr>
              <a:t>1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680206" y="2312067"/>
            <a:ext cx="68963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b="1" dirty="0">
                <a:solidFill>
                  <a:srgbClr val="CDCDCD"/>
                </a:solidFill>
              </a:rPr>
              <a:t>2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844166" y="2412951"/>
            <a:ext cx="68963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b="1" dirty="0">
                <a:solidFill>
                  <a:srgbClr val="CDCDCD"/>
                </a:solidFill>
              </a:rPr>
              <a:t>3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289292" y="3697061"/>
            <a:ext cx="18772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 the correct tools to combine data from different sources based on the data type 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750523" y="3697061"/>
            <a:ext cx="23229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Integrating various forms of data into centralized data lake using on-premise &amp; cloud based technologies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637208" y="3697061"/>
            <a:ext cx="25390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Enable support for Visualization or Machine learning techniques like Forecasting, clustering and other advance analytics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9654" y="552167"/>
            <a:ext cx="640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Show some research which says CPG companies are moving to cloud and using data as a service, instead of worrying about infrastructure needs.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In house central repository vs data in the cloud. </a:t>
            </a:r>
          </a:p>
          <a:p>
            <a:r>
              <a:rPr lang="en-US" dirty="0">
                <a:solidFill>
                  <a:srgbClr val="FF0000"/>
                </a:solidFill>
              </a:rPr>
              <a:t> or Advantages of data in the cloud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1183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9654" y="58925"/>
            <a:ext cx="11223151" cy="408349"/>
          </a:xfrm>
        </p:spPr>
        <p:txBody>
          <a:bodyPr/>
          <a:lstStyle/>
          <a:p>
            <a:r>
              <a:rPr lang="en-US" dirty="0"/>
              <a:t>Integrating large volume of data from multiple sources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BEC8A3A-19A2-45C4-93E6-262952C7737F}"/>
              </a:ext>
            </a:extLst>
          </p:cNvPr>
          <p:cNvSpPr/>
          <p:nvPr/>
        </p:nvSpPr>
        <p:spPr bwMode="auto">
          <a:xfrm>
            <a:off x="586792" y="679116"/>
            <a:ext cx="11044542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7" name="Rectangle: Rounded Corners 38">
            <a:extLst>
              <a:ext uri="{FF2B5EF4-FFF2-40B4-BE49-F238E27FC236}">
                <a16:creationId xmlns:a16="http://schemas.microsoft.com/office/drawing/2014/main" id="{18A3F1E6-30BC-4D80-9D9A-967F10ADFB18}"/>
              </a:ext>
            </a:extLst>
          </p:cNvPr>
          <p:cNvSpPr/>
          <p:nvPr/>
        </p:nvSpPr>
        <p:spPr>
          <a:xfrm>
            <a:off x="9631480" y="1727200"/>
            <a:ext cx="1977406" cy="3499579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Lucida Sans"/>
              <a:cs typeface="Lucida Sans"/>
            </a:endParaRPr>
          </a:p>
        </p:txBody>
      </p:sp>
      <p:cxnSp>
        <p:nvCxnSpPr>
          <p:cNvPr id="58" name="Elbow Connector 85">
            <a:extLst>
              <a:ext uri="{FF2B5EF4-FFF2-40B4-BE49-F238E27FC236}">
                <a16:creationId xmlns:a16="http://schemas.microsoft.com/office/drawing/2014/main" id="{87DA5F47-7E29-4968-98EF-9A0071F944CF}"/>
              </a:ext>
            </a:extLst>
          </p:cNvPr>
          <p:cNvCxnSpPr>
            <a:cxnSpLocks/>
            <a:stCxn id="61" idx="3"/>
            <a:endCxn id="73" idx="1"/>
          </p:cNvCxnSpPr>
          <p:nvPr/>
        </p:nvCxnSpPr>
        <p:spPr>
          <a:xfrm>
            <a:off x="9318473" y="2736935"/>
            <a:ext cx="514646" cy="310167"/>
          </a:xfrm>
          <a:prstGeom prst="bentConnector3">
            <a:avLst>
              <a:gd name="adj1" fmla="val 50000"/>
            </a:avLst>
          </a:prstGeom>
          <a:ln w="12700" cmpd="sng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86">
            <a:extLst>
              <a:ext uri="{FF2B5EF4-FFF2-40B4-BE49-F238E27FC236}">
                <a16:creationId xmlns:a16="http://schemas.microsoft.com/office/drawing/2014/main" id="{225E5530-7574-4BA6-BAC1-72FE560915CD}"/>
              </a:ext>
            </a:extLst>
          </p:cNvPr>
          <p:cNvCxnSpPr>
            <a:cxnSpLocks/>
            <a:stCxn id="61" idx="3"/>
            <a:endCxn id="72" idx="1"/>
          </p:cNvCxnSpPr>
          <p:nvPr/>
        </p:nvCxnSpPr>
        <p:spPr>
          <a:xfrm flipV="1">
            <a:off x="9318473" y="2287497"/>
            <a:ext cx="514649" cy="449438"/>
          </a:xfrm>
          <a:prstGeom prst="bentConnector3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588433A3-FE74-448A-BE7F-3FC2F8DBDAFD}"/>
              </a:ext>
            </a:extLst>
          </p:cNvPr>
          <p:cNvSpPr/>
          <p:nvPr/>
        </p:nvSpPr>
        <p:spPr bwMode="auto">
          <a:xfrm>
            <a:off x="4898704" y="2854729"/>
            <a:ext cx="956316" cy="209680"/>
          </a:xfrm>
          <a:prstGeom prst="rect">
            <a:avLst/>
          </a:prstGeom>
          <a:solidFill>
            <a:schemeClr val="bg1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ea typeface="Segoe UI" panose="020B0502040204020203" pitchFamily="34" charset="0"/>
                <a:cs typeface="Lucida Sans"/>
              </a:rPr>
              <a:t>Data Lake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7AA8FD6-A570-4626-B7F1-D6F69E3CF8CF}"/>
              </a:ext>
            </a:extLst>
          </p:cNvPr>
          <p:cNvSpPr/>
          <p:nvPr/>
        </p:nvSpPr>
        <p:spPr bwMode="auto">
          <a:xfrm>
            <a:off x="6443546" y="2394035"/>
            <a:ext cx="2874927" cy="685800"/>
          </a:xfrm>
          <a:prstGeom prst="rect">
            <a:avLst/>
          </a:prstGeom>
          <a:solidFill>
            <a:schemeClr val="accent1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FFC000"/>
                </a:solidFill>
                <a:ea typeface="Segoe UI" panose="020B0502040204020203" pitchFamily="34" charset="0"/>
                <a:cs typeface="Lucida Sans"/>
              </a:rPr>
              <a:t>Data store pipelines </a:t>
            </a:r>
            <a:r>
              <a:rPr lang="en-IN" sz="1200" dirty="0">
                <a:solidFill>
                  <a:schemeClr val="bg1"/>
                </a:solidFill>
                <a:ea typeface="Segoe UI" panose="020B0502040204020203" pitchFamily="34" charset="0"/>
                <a:cs typeface="Lucida Sans"/>
              </a:rPr>
              <a:t>enables metric &amp; exception reporting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00FFFEF-0075-470E-901F-F59600ABA200}"/>
              </a:ext>
            </a:extLst>
          </p:cNvPr>
          <p:cNvSpPr/>
          <p:nvPr/>
        </p:nvSpPr>
        <p:spPr bwMode="auto">
          <a:xfrm>
            <a:off x="6443546" y="3263964"/>
            <a:ext cx="2874928" cy="685800"/>
          </a:xfrm>
          <a:prstGeom prst="rect">
            <a:avLst/>
          </a:prstGeom>
          <a:solidFill>
            <a:schemeClr val="accent1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FFC000"/>
                </a:solidFill>
                <a:ea typeface="Segoe UI" panose="020B0502040204020203" pitchFamily="34" charset="0"/>
                <a:cs typeface="Lucida Sans"/>
              </a:rPr>
              <a:t>API endpoints </a:t>
            </a:r>
            <a:r>
              <a:rPr lang="en-IN" sz="1200" dirty="0">
                <a:solidFill>
                  <a:schemeClr val="bg1"/>
                </a:solidFill>
                <a:ea typeface="Segoe UI" panose="020B0502040204020203" pitchFamily="34" charset="0"/>
                <a:cs typeface="Lucida Sans"/>
              </a:rPr>
              <a:t>enabling integration with </a:t>
            </a:r>
          </a:p>
          <a:p>
            <a:pPr algn="ctr"/>
            <a:r>
              <a:rPr lang="en-IN" sz="1200" dirty="0">
                <a:solidFill>
                  <a:schemeClr val="bg1"/>
                </a:solidFill>
                <a:ea typeface="Segoe UI" panose="020B0502040204020203" pitchFamily="34" charset="0"/>
                <a:cs typeface="Lucida Sans"/>
              </a:rPr>
              <a:t>other systems 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626CA88-E4E3-442B-A43F-A6B22195964C}"/>
              </a:ext>
            </a:extLst>
          </p:cNvPr>
          <p:cNvSpPr/>
          <p:nvPr/>
        </p:nvSpPr>
        <p:spPr bwMode="auto">
          <a:xfrm>
            <a:off x="6443546" y="4103690"/>
            <a:ext cx="2874928" cy="685800"/>
          </a:xfrm>
          <a:prstGeom prst="rect">
            <a:avLst/>
          </a:prstGeom>
          <a:solidFill>
            <a:schemeClr val="accent1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FFC000"/>
                </a:solidFill>
                <a:ea typeface="Segoe UI" panose="020B0502040204020203" pitchFamily="34" charset="0"/>
                <a:cs typeface="Lucida Sans"/>
              </a:rPr>
              <a:t>ML / AI Workbench </a:t>
            </a:r>
            <a:r>
              <a:rPr lang="en-IN" sz="1200" dirty="0">
                <a:solidFill>
                  <a:schemeClr val="bg1"/>
                </a:solidFill>
                <a:ea typeface="Segoe UI" panose="020B0502040204020203" pitchFamily="34" charset="0"/>
                <a:cs typeface="Lucida Sans"/>
              </a:rPr>
              <a:t>for </a:t>
            </a:r>
          </a:p>
          <a:p>
            <a:pPr algn="ctr"/>
            <a:r>
              <a:rPr lang="en-IN" sz="1200" dirty="0">
                <a:solidFill>
                  <a:schemeClr val="bg1"/>
                </a:solidFill>
                <a:ea typeface="Segoe UI" panose="020B0502040204020203" pitchFamily="34" charset="0"/>
                <a:cs typeface="Lucida Sans"/>
              </a:rPr>
              <a:t>Prediction &amp; Insights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FF40C6E-D519-44C1-8E8A-D9E5850E2AF0}"/>
              </a:ext>
            </a:extLst>
          </p:cNvPr>
          <p:cNvSpPr/>
          <p:nvPr/>
        </p:nvSpPr>
        <p:spPr>
          <a:xfrm>
            <a:off x="4762115" y="2736935"/>
            <a:ext cx="1283267" cy="1735753"/>
          </a:xfrm>
          <a:prstGeom prst="rect">
            <a:avLst/>
          </a:prstGeom>
          <a:noFill/>
          <a:ln w="127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  <a:latin typeface="Lucida Sans"/>
              <a:ea typeface="Segoe UI" panose="020B0502040204020203" pitchFamily="34" charset="0"/>
              <a:cs typeface="Lucida Sans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668288C-586A-45C5-819C-B24E6A4F6FDA}"/>
              </a:ext>
            </a:extLst>
          </p:cNvPr>
          <p:cNvGrpSpPr/>
          <p:nvPr/>
        </p:nvGrpSpPr>
        <p:grpSpPr>
          <a:xfrm>
            <a:off x="879607" y="751460"/>
            <a:ext cx="10350009" cy="311333"/>
            <a:chOff x="976066" y="1034935"/>
            <a:chExt cx="10350009" cy="311333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C1361B5-2E18-45F8-9709-EBF61F88E954}"/>
                </a:ext>
              </a:extLst>
            </p:cNvPr>
            <p:cNvSpPr txBox="1"/>
            <p:nvPr/>
          </p:nvSpPr>
          <p:spPr>
            <a:xfrm>
              <a:off x="976066" y="1038491"/>
              <a:ext cx="189026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 eaLnBrk="0" hangingPunct="0">
                <a:spcBef>
                  <a:spcPct val="20000"/>
                </a:spcBef>
                <a:buClr>
                  <a:srgbClr val="500093"/>
                </a:buClr>
                <a:buSzPct val="80000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ucida Sans"/>
                  <a:ea typeface="Segoe UI" panose="020B0502040204020203" pitchFamily="34" charset="0"/>
                  <a:cs typeface="Lucida Sans"/>
                </a:rPr>
                <a:t>How to acquire data?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ACC11F2-C74E-4B1C-84BC-9FC0016C2E30}"/>
                </a:ext>
              </a:extLst>
            </p:cNvPr>
            <p:cNvSpPr txBox="1"/>
            <p:nvPr/>
          </p:nvSpPr>
          <p:spPr>
            <a:xfrm>
              <a:off x="4956386" y="1034935"/>
              <a:ext cx="292259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eaLnBrk="0" hangingPunct="0">
                <a:spcBef>
                  <a:spcPct val="20000"/>
                </a:spcBef>
                <a:buClr>
                  <a:srgbClr val="500093"/>
                </a:buClr>
                <a:buSzPct val="80000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ucida Sans"/>
                  <a:ea typeface="Segoe UI" panose="020B0502040204020203" pitchFamily="34" charset="0"/>
                  <a:cs typeface="Lucida Sans"/>
                </a:rPr>
                <a:t>How to create a unified data view?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52B5353-CB45-4CA7-A4AD-0632B1C5218E}"/>
                </a:ext>
              </a:extLst>
            </p:cNvPr>
            <p:cNvSpPr txBox="1"/>
            <p:nvPr/>
          </p:nvSpPr>
          <p:spPr>
            <a:xfrm>
              <a:off x="8831481" y="1038345"/>
              <a:ext cx="249459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 eaLnBrk="0" hangingPunct="0">
                <a:spcBef>
                  <a:spcPct val="20000"/>
                </a:spcBef>
                <a:buClr>
                  <a:srgbClr val="500093"/>
                </a:buClr>
                <a:buSzPct val="80000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ucida Sans"/>
                  <a:ea typeface="Segoe UI" panose="020B0502040204020203" pitchFamily="34" charset="0"/>
                  <a:cs typeface="Lucida Sans"/>
                </a:rPr>
                <a:t>How to enable consumption?</a:t>
              </a:r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DEBE1E70-19EF-489E-871B-81F0A3CC35A6}"/>
              </a:ext>
            </a:extLst>
          </p:cNvPr>
          <p:cNvSpPr/>
          <p:nvPr/>
        </p:nvSpPr>
        <p:spPr bwMode="auto">
          <a:xfrm>
            <a:off x="2823977" y="2012412"/>
            <a:ext cx="1275251" cy="3327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anose="020B0502040204020203" pitchFamily="34" charset="0"/>
                <a:cs typeface="Lucida Sans"/>
              </a:rPr>
              <a:t>Data Integration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DFEDCCA-FC1A-402B-A51E-C477C1C8E8B2}"/>
              </a:ext>
            </a:extLst>
          </p:cNvPr>
          <p:cNvSpPr/>
          <p:nvPr/>
        </p:nvSpPr>
        <p:spPr bwMode="auto">
          <a:xfrm>
            <a:off x="2914996" y="2132877"/>
            <a:ext cx="1062709" cy="1143000"/>
          </a:xfrm>
          <a:prstGeom prst="rect">
            <a:avLst/>
          </a:prstGeom>
          <a:solidFill>
            <a:schemeClr val="tx2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N" sz="1200" dirty="0">
                <a:solidFill>
                  <a:schemeClr val="bg1"/>
                </a:solidFill>
                <a:ea typeface="Segoe UI" panose="020B0502040204020203" pitchFamily="34" charset="0"/>
                <a:cs typeface="Lucida Sans"/>
              </a:rPr>
              <a:t>Structured 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1CAD7F3-BFD9-44ED-882C-3C5EBF317A4C}"/>
              </a:ext>
            </a:extLst>
          </p:cNvPr>
          <p:cNvSpPr/>
          <p:nvPr/>
        </p:nvSpPr>
        <p:spPr bwMode="auto">
          <a:xfrm>
            <a:off x="2917835" y="4063460"/>
            <a:ext cx="1062709" cy="1143000"/>
          </a:xfrm>
          <a:prstGeom prst="rect">
            <a:avLst/>
          </a:prstGeom>
          <a:solidFill>
            <a:schemeClr val="tx2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N" sz="1200" dirty="0">
                <a:solidFill>
                  <a:schemeClr val="bg1"/>
                </a:solidFill>
                <a:ea typeface="Segoe UI" panose="020B0502040204020203" pitchFamily="34" charset="0"/>
                <a:cs typeface="Lucida Sans"/>
              </a:rPr>
              <a:t>Unstructured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E5247B8-0FE6-47C0-889E-A904E7C7F8FF}"/>
              </a:ext>
            </a:extLst>
          </p:cNvPr>
          <p:cNvSpPr/>
          <p:nvPr/>
        </p:nvSpPr>
        <p:spPr bwMode="auto">
          <a:xfrm>
            <a:off x="9833122" y="1944597"/>
            <a:ext cx="1600200" cy="685800"/>
          </a:xfrm>
          <a:prstGeom prst="rect">
            <a:avLst/>
          </a:prstGeom>
          <a:solidFill>
            <a:srgbClr val="0E376F"/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IN" sz="1200" dirty="0">
                <a:solidFill>
                  <a:srgbClr val="FFFFFF"/>
                </a:solidFill>
                <a:ea typeface="Segoe UI" panose="020B0502040204020203" pitchFamily="34" charset="0"/>
                <a:cs typeface="Lucida Sans"/>
              </a:rPr>
              <a:t>METRIC &amp; EXCEPTION </a:t>
            </a:r>
          </a:p>
          <a:p>
            <a:pPr algn="ctr"/>
            <a:r>
              <a:rPr lang="en-IN" sz="1200" dirty="0">
                <a:solidFill>
                  <a:srgbClr val="FFFFFF"/>
                </a:solidFill>
                <a:ea typeface="Segoe UI" panose="020B0502040204020203" pitchFamily="34" charset="0"/>
                <a:cs typeface="Lucida Sans"/>
              </a:rPr>
              <a:t>REPORTS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E23B9E6-2281-460B-B4A1-54B237181C5B}"/>
              </a:ext>
            </a:extLst>
          </p:cNvPr>
          <p:cNvSpPr/>
          <p:nvPr/>
        </p:nvSpPr>
        <p:spPr bwMode="auto">
          <a:xfrm>
            <a:off x="9833119" y="2704202"/>
            <a:ext cx="1600200" cy="685800"/>
          </a:xfrm>
          <a:prstGeom prst="rect">
            <a:avLst/>
          </a:prstGeom>
          <a:solidFill>
            <a:srgbClr val="0E376F"/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IN" sz="1200" dirty="0">
                <a:solidFill>
                  <a:srgbClr val="FFFFFF"/>
                </a:solidFill>
                <a:ea typeface="Segoe UI" panose="020B0502040204020203" pitchFamily="34" charset="0"/>
                <a:cs typeface="Lucida Sans"/>
              </a:rPr>
              <a:t>INTERACTIVE VISUALIZATON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A0E3AD9-4AD4-4560-991E-918FB8759BDB}"/>
              </a:ext>
            </a:extLst>
          </p:cNvPr>
          <p:cNvSpPr/>
          <p:nvPr/>
        </p:nvSpPr>
        <p:spPr bwMode="auto">
          <a:xfrm>
            <a:off x="9833122" y="3488001"/>
            <a:ext cx="1600200" cy="685800"/>
          </a:xfrm>
          <a:prstGeom prst="rect">
            <a:avLst/>
          </a:prstGeom>
          <a:solidFill>
            <a:srgbClr val="0E376F"/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IN" sz="1200" dirty="0">
                <a:solidFill>
                  <a:srgbClr val="FFFFFF"/>
                </a:solidFill>
                <a:ea typeface="Segoe UI" panose="020B0502040204020203" pitchFamily="34" charset="0"/>
                <a:cs typeface="Lucida Sans"/>
              </a:rPr>
              <a:t>OPERATIONAL  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1BA2E8E-29B6-46E3-9675-DEBC4EAC3EBB}"/>
              </a:ext>
            </a:extLst>
          </p:cNvPr>
          <p:cNvSpPr/>
          <p:nvPr/>
        </p:nvSpPr>
        <p:spPr bwMode="auto">
          <a:xfrm>
            <a:off x="9825571" y="4300847"/>
            <a:ext cx="1600200" cy="685800"/>
          </a:xfrm>
          <a:prstGeom prst="rect">
            <a:avLst/>
          </a:prstGeom>
          <a:solidFill>
            <a:srgbClr val="0E376F"/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IN" sz="1200" dirty="0">
                <a:solidFill>
                  <a:srgbClr val="FFFFFF"/>
                </a:solidFill>
                <a:ea typeface="Segoe UI" panose="020B0502040204020203" pitchFamily="34" charset="0"/>
                <a:cs typeface="Lucida Sans"/>
              </a:rPr>
              <a:t>ADVANCED </a:t>
            </a:r>
          </a:p>
          <a:p>
            <a:pPr algn="ctr"/>
            <a:r>
              <a:rPr lang="en-IN" sz="1200" dirty="0">
                <a:solidFill>
                  <a:srgbClr val="FFFFFF"/>
                </a:solidFill>
                <a:ea typeface="Segoe UI" panose="020B0502040204020203" pitchFamily="34" charset="0"/>
                <a:cs typeface="Lucida Sans"/>
              </a:rPr>
              <a:t>ANALYTICS</a:t>
            </a:r>
          </a:p>
        </p:txBody>
      </p:sp>
      <p:sp>
        <p:nvSpPr>
          <p:cNvPr id="76" name="Pentagon 3">
            <a:extLst>
              <a:ext uri="{FF2B5EF4-FFF2-40B4-BE49-F238E27FC236}">
                <a16:creationId xmlns:a16="http://schemas.microsoft.com/office/drawing/2014/main" id="{6B1F9A57-F12C-47F3-96CF-9CB28B2ECC75}"/>
              </a:ext>
            </a:extLst>
          </p:cNvPr>
          <p:cNvSpPr/>
          <p:nvPr/>
        </p:nvSpPr>
        <p:spPr bwMode="auto">
          <a:xfrm>
            <a:off x="11478609" y="679114"/>
            <a:ext cx="369760" cy="457200"/>
          </a:xfrm>
          <a:prstGeom prst="homePlate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7" name="Pentagon 59">
            <a:extLst>
              <a:ext uri="{FF2B5EF4-FFF2-40B4-BE49-F238E27FC236}">
                <a16:creationId xmlns:a16="http://schemas.microsoft.com/office/drawing/2014/main" id="{CDD83F38-5210-4F5D-8668-D58B1E395C4E}"/>
              </a:ext>
            </a:extLst>
          </p:cNvPr>
          <p:cNvSpPr/>
          <p:nvPr/>
        </p:nvSpPr>
        <p:spPr bwMode="auto">
          <a:xfrm rot="10800000">
            <a:off x="256893" y="679740"/>
            <a:ext cx="369760" cy="457200"/>
          </a:xfrm>
          <a:prstGeom prst="homePlate">
            <a:avLst>
              <a:gd name="adj" fmla="val 63043"/>
            </a:avLst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FF27F4B-57ED-4437-93C9-C9043DFD0BE1}"/>
              </a:ext>
            </a:extLst>
          </p:cNvPr>
          <p:cNvCxnSpPr>
            <a:cxnSpLocks/>
          </p:cNvCxnSpPr>
          <p:nvPr/>
        </p:nvCxnSpPr>
        <p:spPr>
          <a:xfrm flipV="1">
            <a:off x="6045382" y="2823378"/>
            <a:ext cx="253099" cy="173833"/>
          </a:xfrm>
          <a:prstGeom prst="straightConnector1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6F38C26-9D68-41DD-B03D-27834C38615D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6045382" y="3604812"/>
            <a:ext cx="268037" cy="0"/>
          </a:xfrm>
          <a:prstGeom prst="straightConnector1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52">
            <a:extLst>
              <a:ext uri="{FF2B5EF4-FFF2-40B4-BE49-F238E27FC236}">
                <a16:creationId xmlns:a16="http://schemas.microsoft.com/office/drawing/2014/main" id="{F66D0187-A229-4A88-BF0F-4B727BAA96B3}"/>
              </a:ext>
            </a:extLst>
          </p:cNvPr>
          <p:cNvCxnSpPr>
            <a:cxnSpLocks/>
            <a:stCxn id="62" idx="3"/>
            <a:endCxn id="74" idx="1"/>
          </p:cNvCxnSpPr>
          <p:nvPr/>
        </p:nvCxnSpPr>
        <p:spPr>
          <a:xfrm>
            <a:off x="9318474" y="3606864"/>
            <a:ext cx="514648" cy="224037"/>
          </a:xfrm>
          <a:prstGeom prst="bentConnector3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54">
            <a:extLst>
              <a:ext uri="{FF2B5EF4-FFF2-40B4-BE49-F238E27FC236}">
                <a16:creationId xmlns:a16="http://schemas.microsoft.com/office/drawing/2014/main" id="{688912D6-C680-44F0-B849-84B2877D6703}"/>
              </a:ext>
            </a:extLst>
          </p:cNvPr>
          <p:cNvCxnSpPr>
            <a:endCxn id="75" idx="1"/>
          </p:cNvCxnSpPr>
          <p:nvPr/>
        </p:nvCxnSpPr>
        <p:spPr>
          <a:xfrm>
            <a:off x="9318474" y="4478711"/>
            <a:ext cx="507097" cy="165036"/>
          </a:xfrm>
          <a:prstGeom prst="bentConnector3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34D2913-0AA9-4D49-8900-1E46143D821B}"/>
              </a:ext>
            </a:extLst>
          </p:cNvPr>
          <p:cNvCxnSpPr>
            <a:cxnSpLocks/>
          </p:cNvCxnSpPr>
          <p:nvPr/>
        </p:nvCxnSpPr>
        <p:spPr>
          <a:xfrm>
            <a:off x="6045382" y="4326738"/>
            <a:ext cx="268037" cy="119852"/>
          </a:xfrm>
          <a:prstGeom prst="straightConnector1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BEF3241F-F229-47AF-8545-2B756DBAB59D}"/>
              </a:ext>
            </a:extLst>
          </p:cNvPr>
          <p:cNvSpPr/>
          <p:nvPr/>
        </p:nvSpPr>
        <p:spPr>
          <a:xfrm>
            <a:off x="649020" y="3609570"/>
            <a:ext cx="2039757" cy="2392831"/>
          </a:xfrm>
          <a:prstGeom prst="rect">
            <a:avLst/>
          </a:prstGeom>
          <a:solidFill>
            <a:srgbClr val="2F35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Segoe UI Light" panose="020B0502040204020203" pitchFamily="34" charset="0"/>
            </a:endParaRP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B1ABD2E1-84CF-4AFA-AC69-DD80F768D10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838" y="3690977"/>
            <a:ext cx="320031" cy="299520"/>
          </a:xfrm>
          <a:prstGeom prst="rect">
            <a:avLst/>
          </a:prstGeom>
        </p:spPr>
      </p:pic>
      <p:grpSp>
        <p:nvGrpSpPr>
          <p:cNvPr id="85" name="Group 84">
            <a:extLst>
              <a:ext uri="{FF2B5EF4-FFF2-40B4-BE49-F238E27FC236}">
                <a16:creationId xmlns:a16="http://schemas.microsoft.com/office/drawing/2014/main" id="{D9CB1419-2A21-4C75-8758-24E7C2369FAA}"/>
              </a:ext>
            </a:extLst>
          </p:cNvPr>
          <p:cNvGrpSpPr/>
          <p:nvPr/>
        </p:nvGrpSpPr>
        <p:grpSpPr>
          <a:xfrm>
            <a:off x="875107" y="5217628"/>
            <a:ext cx="1722620" cy="507492"/>
            <a:chOff x="730296" y="5689093"/>
            <a:chExt cx="1723069" cy="656968"/>
          </a:xfrm>
        </p:grpSpPr>
        <p:sp>
          <p:nvSpPr>
            <p:cNvPr id="86" name="Rectangle 56">
              <a:extLst>
                <a:ext uri="{FF2B5EF4-FFF2-40B4-BE49-F238E27FC236}">
                  <a16:creationId xmlns:a16="http://schemas.microsoft.com/office/drawing/2014/main" id="{AE94B802-0597-4CA9-8403-3753A185F57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30296" y="5689093"/>
              <a:ext cx="1723069" cy="299599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Social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87" name="Rectangle 56">
              <a:extLst>
                <a:ext uri="{FF2B5EF4-FFF2-40B4-BE49-F238E27FC236}">
                  <a16:creationId xmlns:a16="http://schemas.microsoft.com/office/drawing/2014/main" id="{752A1FD2-2C3C-4F01-9FE8-651592208E0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30296" y="6046463"/>
              <a:ext cx="1723069" cy="299598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Other data sources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DAE2A1B-9359-4755-9AC0-A9B51F284160}"/>
              </a:ext>
            </a:extLst>
          </p:cNvPr>
          <p:cNvGrpSpPr/>
          <p:nvPr/>
        </p:nvGrpSpPr>
        <p:grpSpPr>
          <a:xfrm>
            <a:off x="864240" y="4023512"/>
            <a:ext cx="1722688" cy="1132143"/>
            <a:chOff x="744085" y="4161563"/>
            <a:chExt cx="1723136" cy="1292218"/>
          </a:xfrm>
        </p:grpSpPr>
        <p:sp>
          <p:nvSpPr>
            <p:cNvPr id="89" name="Rectangle 56">
              <a:extLst>
                <a:ext uri="{FF2B5EF4-FFF2-40B4-BE49-F238E27FC236}">
                  <a16:creationId xmlns:a16="http://schemas.microsoft.com/office/drawing/2014/main" id="{58959118-DBE1-4EE8-8977-F2ED758E577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4085" y="4161563"/>
              <a:ext cx="1723069" cy="280800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Voice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90" name="Rectangle 56">
              <a:extLst>
                <a:ext uri="{FF2B5EF4-FFF2-40B4-BE49-F238E27FC236}">
                  <a16:creationId xmlns:a16="http://schemas.microsoft.com/office/drawing/2014/main" id="{9001B1DE-A60E-4E3D-BCE5-B05C550B417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4085" y="4486170"/>
              <a:ext cx="1723069" cy="280800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Chat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91" name="Rectangle 56">
              <a:extLst>
                <a:ext uri="{FF2B5EF4-FFF2-40B4-BE49-F238E27FC236}">
                  <a16:creationId xmlns:a16="http://schemas.microsoft.com/office/drawing/2014/main" id="{1DD24E75-FEF4-404A-B6A1-7F0C862353A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4085" y="4810777"/>
              <a:ext cx="1723069" cy="299599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Email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92" name="Rectangle 56">
              <a:extLst>
                <a:ext uri="{FF2B5EF4-FFF2-40B4-BE49-F238E27FC236}">
                  <a16:creationId xmlns:a16="http://schemas.microsoft.com/office/drawing/2014/main" id="{27B8B991-E279-40CD-A140-914032B7CDD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4152" y="5154182"/>
              <a:ext cx="1723069" cy="299599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Biometric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7392D7B0-5770-4D3D-8AE9-C9B60664A5F6}"/>
              </a:ext>
            </a:extLst>
          </p:cNvPr>
          <p:cNvSpPr/>
          <p:nvPr/>
        </p:nvSpPr>
        <p:spPr>
          <a:xfrm>
            <a:off x="644654" y="1328893"/>
            <a:ext cx="2039757" cy="2138990"/>
          </a:xfrm>
          <a:prstGeom prst="rect">
            <a:avLst/>
          </a:prstGeom>
          <a:solidFill>
            <a:srgbClr val="2F35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Segoe UI Light" panose="020B0502040204020203" pitchFamily="34" charset="0"/>
            </a:endParaRP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55208BF0-2BEC-4CC7-9E3D-7F276C068C7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109" y="1388402"/>
            <a:ext cx="320031" cy="320031"/>
          </a:xfrm>
          <a:prstGeom prst="rect">
            <a:avLst/>
          </a:prstGeom>
        </p:spPr>
      </p:pic>
      <p:sp>
        <p:nvSpPr>
          <p:cNvPr id="95" name="Rectangle 58">
            <a:extLst>
              <a:ext uri="{FF2B5EF4-FFF2-40B4-BE49-F238E27FC236}">
                <a16:creationId xmlns:a16="http://schemas.microsoft.com/office/drawing/2014/main" id="{DF5CA4B7-3FED-4E3A-8686-E5D5662BE989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55876" y="1387288"/>
            <a:ext cx="1457555" cy="339912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</a:rPr>
              <a:t>Structured Data</a:t>
            </a:r>
            <a:endParaRPr lang="en-IN" sz="1100" b="1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sp>
        <p:nvSpPr>
          <p:cNvPr id="96" name="Rectangle 58">
            <a:extLst>
              <a:ext uri="{FF2B5EF4-FFF2-40B4-BE49-F238E27FC236}">
                <a16:creationId xmlns:a16="http://schemas.microsoft.com/office/drawing/2014/main" id="{4D519E07-98B7-42D4-95B8-018A9B3DB35F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86530" y="3677143"/>
            <a:ext cx="1457555" cy="339912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</a:rPr>
              <a:t>Unstructured Data</a:t>
            </a:r>
            <a:endParaRPr lang="en-IN" sz="1100" b="1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D22B4A5-07F3-4E4F-BEE7-C36E800CA6AF}"/>
              </a:ext>
            </a:extLst>
          </p:cNvPr>
          <p:cNvGrpSpPr/>
          <p:nvPr/>
        </p:nvGrpSpPr>
        <p:grpSpPr>
          <a:xfrm>
            <a:off x="543447" y="1629084"/>
            <a:ext cx="2046979" cy="1478950"/>
            <a:chOff x="430512" y="1551496"/>
            <a:chExt cx="2047512" cy="1891603"/>
          </a:xfrm>
        </p:grpSpPr>
        <p:sp>
          <p:nvSpPr>
            <p:cNvPr id="98" name="Rectangle 56">
              <a:extLst>
                <a:ext uri="{FF2B5EF4-FFF2-40B4-BE49-F238E27FC236}">
                  <a16:creationId xmlns:a16="http://schemas.microsoft.com/office/drawing/2014/main" id="{31B700E4-041C-472B-BB53-67B26F92798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54955" y="1679321"/>
              <a:ext cx="1723069" cy="280422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Customer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99" name="Rectangle 57">
              <a:extLst>
                <a:ext uri="{FF2B5EF4-FFF2-40B4-BE49-F238E27FC236}">
                  <a16:creationId xmlns:a16="http://schemas.microsoft.com/office/drawing/2014/main" id="{A3D76EC8-4EC1-464B-9BA2-52671AB6672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4930" y="2677634"/>
              <a:ext cx="1719470" cy="280800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Payment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100" name="Rectangle 58">
              <a:extLst>
                <a:ext uri="{FF2B5EF4-FFF2-40B4-BE49-F238E27FC236}">
                  <a16:creationId xmlns:a16="http://schemas.microsoft.com/office/drawing/2014/main" id="{CA86589C-0431-416E-9888-3A4E40AC21B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4931" y="2011840"/>
              <a:ext cx="1719470" cy="280800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Web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101" name="Rectangle 59">
              <a:extLst>
                <a:ext uri="{FF2B5EF4-FFF2-40B4-BE49-F238E27FC236}">
                  <a16:creationId xmlns:a16="http://schemas.microsoft.com/office/drawing/2014/main" id="{779583A5-252B-4546-B0E3-3037E6CA632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4931" y="2344737"/>
              <a:ext cx="1716626" cy="280800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Marketing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1474B92-0388-4425-A73B-ED474CA23D98}"/>
                </a:ext>
              </a:extLst>
            </p:cNvPr>
            <p:cNvSpPr txBox="1"/>
            <p:nvPr/>
          </p:nvSpPr>
          <p:spPr>
            <a:xfrm>
              <a:off x="430512" y="1551496"/>
              <a:ext cx="369428" cy="1891603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Segoe UI Light" panose="020B0502040204020203" pitchFamily="34" charset="0"/>
                </a:rPr>
                <a:t> External / Internal</a:t>
              </a:r>
            </a:p>
          </p:txBody>
        </p:sp>
        <p:sp>
          <p:nvSpPr>
            <p:cNvPr id="103" name="Rectangle 57">
              <a:extLst>
                <a:ext uri="{FF2B5EF4-FFF2-40B4-BE49-F238E27FC236}">
                  <a16:creationId xmlns:a16="http://schemas.microsoft.com/office/drawing/2014/main" id="{58A05DD4-1786-4642-9E13-CF9C3CF5DA2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33895" y="3010531"/>
              <a:ext cx="1719470" cy="280800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App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</p:grpSp>
      <p:sp>
        <p:nvSpPr>
          <p:cNvPr id="104" name="Rectangle 56">
            <a:extLst>
              <a:ext uri="{FF2B5EF4-FFF2-40B4-BE49-F238E27FC236}">
                <a16:creationId xmlns:a16="http://schemas.microsoft.com/office/drawing/2014/main" id="{310F51D2-4408-44AA-AC5D-DB1A84A7FF49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3152" y="3030106"/>
            <a:ext cx="1722621" cy="23143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dirty="0">
                <a:solidFill>
                  <a:schemeClr val="tx1"/>
                </a:solidFill>
                <a:latin typeface="Segoe UI Light" panose="020B0502040204020203" pitchFamily="34" charset="0"/>
              </a:rPr>
              <a:t>Product Information</a:t>
            </a:r>
            <a:endParaRPr lang="en-IN" sz="1100" dirty="0">
              <a:solidFill>
                <a:schemeClr val="tx1"/>
              </a:solidFill>
              <a:latin typeface="Segoe UI Light" panose="020B0502040204020203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9F3920D-86AE-4EC3-AEB2-C5C6B6D481B8}"/>
              </a:ext>
            </a:extLst>
          </p:cNvPr>
          <p:cNvSpPr txBox="1"/>
          <p:nvPr/>
        </p:nvSpPr>
        <p:spPr>
          <a:xfrm>
            <a:off x="560890" y="4054450"/>
            <a:ext cx="369332" cy="147895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Segoe UI Light" panose="020B0502040204020203" pitchFamily="34" charset="0"/>
              </a:rPr>
              <a:t> External / Internal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AAF0BE85-5963-4FC1-8911-306ABDE83A4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6075" y="3191393"/>
            <a:ext cx="1135345" cy="1135345"/>
          </a:xfrm>
          <a:prstGeom prst="rect">
            <a:avLst/>
          </a:prstGeom>
        </p:spPr>
      </p:pic>
      <p:sp>
        <p:nvSpPr>
          <p:cNvPr id="107" name="Trapezoid 106">
            <a:extLst>
              <a:ext uri="{FF2B5EF4-FFF2-40B4-BE49-F238E27FC236}">
                <a16:creationId xmlns:a16="http://schemas.microsoft.com/office/drawing/2014/main" id="{98C86B6B-4742-4957-AF9B-250761E7E9A4}"/>
              </a:ext>
            </a:extLst>
          </p:cNvPr>
          <p:cNvSpPr/>
          <p:nvPr/>
        </p:nvSpPr>
        <p:spPr>
          <a:xfrm rot="5400000">
            <a:off x="2766679" y="3491136"/>
            <a:ext cx="3106354" cy="324291"/>
          </a:xfrm>
          <a:prstGeom prst="trapezoid">
            <a:avLst>
              <a:gd name="adj" fmla="val 179384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AD20444-A66E-4BCF-9D72-A1A56274D3CC}"/>
              </a:ext>
            </a:extLst>
          </p:cNvPr>
          <p:cNvCxnSpPr>
            <a:cxnSpLocks/>
          </p:cNvCxnSpPr>
          <p:nvPr/>
        </p:nvCxnSpPr>
        <p:spPr>
          <a:xfrm>
            <a:off x="3443709" y="5509216"/>
            <a:ext cx="691759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108">
            <a:extLst>
              <a:ext uri="{FF2B5EF4-FFF2-40B4-BE49-F238E27FC236}">
                <a16:creationId xmlns:a16="http://schemas.microsoft.com/office/drawing/2014/main" id="{74CA056D-3726-43EA-966F-E8A6F687022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3591" y="5622253"/>
            <a:ext cx="930281" cy="34822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1D50AA2B-B189-4844-8713-C2C4A5B8956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7439" y="5852116"/>
            <a:ext cx="835372" cy="523578"/>
          </a:xfrm>
          <a:prstGeom prst="rect">
            <a:avLst/>
          </a:prstGeom>
        </p:spPr>
      </p:pic>
      <p:pic>
        <p:nvPicPr>
          <p:cNvPr id="111" name="Picture 2" descr="Related image">
            <a:extLst>
              <a:ext uri="{FF2B5EF4-FFF2-40B4-BE49-F238E27FC236}">
                <a16:creationId xmlns:a16="http://schemas.microsoft.com/office/drawing/2014/main" id="{F778E805-DA01-4DB3-B71E-D6C33E779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5196" y="5941867"/>
            <a:ext cx="686553" cy="39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4" descr="Image result for hive sql">
            <a:extLst>
              <a:ext uri="{FF2B5EF4-FFF2-40B4-BE49-F238E27FC236}">
                <a16:creationId xmlns:a16="http://schemas.microsoft.com/office/drawing/2014/main" id="{A2D34107-E733-4BD9-80C8-BDA6107DA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85898" y="5622253"/>
            <a:ext cx="573400" cy="51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60F6130A-C33B-47A2-92FC-FA40267B566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7511" y="5938768"/>
            <a:ext cx="1302897" cy="437666"/>
          </a:xfrm>
          <a:prstGeom prst="rect">
            <a:avLst/>
          </a:prstGeom>
        </p:spPr>
      </p:pic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3825DD9-66AC-4BD7-8072-31520025FCCB}"/>
              </a:ext>
            </a:extLst>
          </p:cNvPr>
          <p:cNvCxnSpPr>
            <a:cxnSpLocks/>
          </p:cNvCxnSpPr>
          <p:nvPr/>
        </p:nvCxnSpPr>
        <p:spPr>
          <a:xfrm>
            <a:off x="3418516" y="6425035"/>
            <a:ext cx="691759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114">
            <a:extLst>
              <a:ext uri="{FF2B5EF4-FFF2-40B4-BE49-F238E27FC236}">
                <a16:creationId xmlns:a16="http://schemas.microsoft.com/office/drawing/2014/main" id="{65C2DC76-A118-46CD-A702-8E2125A36196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2405" y="5558344"/>
            <a:ext cx="1485037" cy="466620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3BD1C7FE-F07B-4350-8E1F-DDC0855F8791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7575" y="5899197"/>
            <a:ext cx="1020737" cy="348220"/>
          </a:xfrm>
          <a:prstGeom prst="rect">
            <a:avLst/>
          </a:prstGeom>
        </p:spPr>
      </p:pic>
      <p:pic>
        <p:nvPicPr>
          <p:cNvPr id="117" name="Picture 8" descr="Image result for R logo">
            <a:extLst>
              <a:ext uri="{FF2B5EF4-FFF2-40B4-BE49-F238E27FC236}">
                <a16:creationId xmlns:a16="http://schemas.microsoft.com/office/drawing/2014/main" id="{23B1F2B8-5D4C-4567-80D9-D8750ADFA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7449" y="5602980"/>
            <a:ext cx="495428" cy="4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03440" y="1022062"/>
            <a:ext cx="86069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The objective would be to show logical architecture in simple terms where we are showing migration of historic data to AWS (cloud) + creating repository for Integrating data from current sources like SAP for supply chain/manufacturing, Sales data from Nielsen &amp; NPD, social data etc.</a:t>
            </a:r>
          </a:p>
        </p:txBody>
      </p:sp>
    </p:spTree>
    <p:extLst>
      <p:ext uri="{BB962C8B-B14F-4D97-AF65-F5344CB8AC3E}">
        <p14:creationId xmlns:p14="http://schemas.microsoft.com/office/powerpoint/2010/main" val="589703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88788" y="998806"/>
            <a:ext cx="3770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BI demo, followed by demo of </a:t>
            </a:r>
            <a:r>
              <a:rPr lang="en-US" dirty="0" err="1"/>
              <a:t>chatbot</a:t>
            </a:r>
            <a:r>
              <a:rPr lang="en-US" dirty="0"/>
              <a:t> and snap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9654" y="58925"/>
            <a:ext cx="11223151" cy="408349"/>
          </a:xfrm>
        </p:spPr>
        <p:txBody>
          <a:bodyPr/>
          <a:lstStyle/>
          <a:p>
            <a:r>
              <a:rPr lang="en-US" dirty="0"/>
              <a:t>Traditional BI &amp; reporting</a:t>
            </a:r>
          </a:p>
        </p:txBody>
      </p:sp>
    </p:spTree>
    <p:extLst>
      <p:ext uri="{BB962C8B-B14F-4D97-AF65-F5344CB8AC3E}">
        <p14:creationId xmlns:p14="http://schemas.microsoft.com/office/powerpoint/2010/main" val="953879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BBDB5-9589-467C-8FA7-ED30EF7FD1E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Real time reporting</a:t>
            </a:r>
          </a:p>
        </p:txBody>
      </p:sp>
    </p:spTree>
    <p:extLst>
      <p:ext uri="{BB962C8B-B14F-4D97-AF65-F5344CB8AC3E}">
        <p14:creationId xmlns:p14="http://schemas.microsoft.com/office/powerpoint/2010/main" val="4220688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ounded Rectangle 169"/>
          <p:cNvSpPr/>
          <p:nvPr/>
        </p:nvSpPr>
        <p:spPr>
          <a:xfrm>
            <a:off x="1323533" y="5789119"/>
            <a:ext cx="9444330" cy="917530"/>
          </a:xfrm>
          <a:prstGeom prst="roundRect">
            <a:avLst/>
          </a:prstGeom>
          <a:solidFill>
            <a:srgbClr val="FDFDFD"/>
          </a:solidFill>
          <a:ln w="19050">
            <a:solidFill>
              <a:srgbClr val="18A3AC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799" dirty="0">
              <a:solidFill>
                <a:prstClr val="black"/>
              </a:solidFill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Meet IRA – Amazon Lex Powered Innovation Radar Assistant!</a:t>
            </a:r>
          </a:p>
        </p:txBody>
      </p:sp>
      <p:sp>
        <p:nvSpPr>
          <p:cNvPr id="111" name="object 3"/>
          <p:cNvSpPr/>
          <p:nvPr/>
        </p:nvSpPr>
        <p:spPr>
          <a:xfrm>
            <a:off x="5710097" y="2258554"/>
            <a:ext cx="1143931" cy="1136507"/>
          </a:xfrm>
          <a:custGeom>
            <a:avLst/>
            <a:gdLst/>
            <a:ahLst/>
            <a:cxnLst/>
            <a:rect l="l" t="t" r="r" b="b"/>
            <a:pathLst>
              <a:path w="1174114" h="1166495">
                <a:moveTo>
                  <a:pt x="0" y="0"/>
                </a:moveTo>
                <a:lnTo>
                  <a:pt x="0" y="249961"/>
                </a:lnTo>
                <a:lnTo>
                  <a:pt x="48830" y="251229"/>
                </a:lnTo>
                <a:lnTo>
                  <a:pt x="97000" y="254992"/>
                </a:lnTo>
                <a:lnTo>
                  <a:pt x="144445" y="261186"/>
                </a:lnTo>
                <a:lnTo>
                  <a:pt x="191104" y="269750"/>
                </a:lnTo>
                <a:lnTo>
                  <a:pt x="236913" y="280619"/>
                </a:lnTo>
                <a:lnTo>
                  <a:pt x="281809" y="293731"/>
                </a:lnTo>
                <a:lnTo>
                  <a:pt x="325731" y="309022"/>
                </a:lnTo>
                <a:lnTo>
                  <a:pt x="368613" y="326431"/>
                </a:lnTo>
                <a:lnTo>
                  <a:pt x="410395" y="345894"/>
                </a:lnTo>
                <a:lnTo>
                  <a:pt x="451013" y="367348"/>
                </a:lnTo>
                <a:lnTo>
                  <a:pt x="490404" y="390731"/>
                </a:lnTo>
                <a:lnTo>
                  <a:pt x="528506" y="415978"/>
                </a:lnTo>
                <a:lnTo>
                  <a:pt x="565255" y="443028"/>
                </a:lnTo>
                <a:lnTo>
                  <a:pt x="600589" y="471818"/>
                </a:lnTo>
                <a:lnTo>
                  <a:pt x="634444" y="502284"/>
                </a:lnTo>
                <a:lnTo>
                  <a:pt x="666759" y="534364"/>
                </a:lnTo>
                <a:lnTo>
                  <a:pt x="697470" y="567994"/>
                </a:lnTo>
                <a:lnTo>
                  <a:pt x="726515" y="603112"/>
                </a:lnTo>
                <a:lnTo>
                  <a:pt x="753829" y="639655"/>
                </a:lnTo>
                <a:lnTo>
                  <a:pt x="779352" y="677560"/>
                </a:lnTo>
                <a:lnTo>
                  <a:pt x="803019" y="716764"/>
                </a:lnTo>
                <a:lnTo>
                  <a:pt x="824769" y="757204"/>
                </a:lnTo>
                <a:lnTo>
                  <a:pt x="844537" y="798818"/>
                </a:lnTo>
                <a:lnTo>
                  <a:pt x="862262" y="841541"/>
                </a:lnTo>
                <a:lnTo>
                  <a:pt x="877881" y="885312"/>
                </a:lnTo>
                <a:lnTo>
                  <a:pt x="891330" y="930067"/>
                </a:lnTo>
                <a:lnTo>
                  <a:pt x="902547" y="975743"/>
                </a:lnTo>
                <a:lnTo>
                  <a:pt x="911469" y="1022279"/>
                </a:lnTo>
                <a:lnTo>
                  <a:pt x="918033" y="1069609"/>
                </a:lnTo>
                <a:lnTo>
                  <a:pt x="922176" y="1117673"/>
                </a:lnTo>
                <a:lnTo>
                  <a:pt x="923836" y="1166406"/>
                </a:lnTo>
                <a:lnTo>
                  <a:pt x="1173899" y="1166406"/>
                </a:lnTo>
                <a:lnTo>
                  <a:pt x="1172623" y="1118277"/>
                </a:lnTo>
                <a:lnTo>
                  <a:pt x="1169436" y="1070648"/>
                </a:lnTo>
                <a:lnTo>
                  <a:pt x="1164373" y="1023557"/>
                </a:lnTo>
                <a:lnTo>
                  <a:pt x="1157473" y="977040"/>
                </a:lnTo>
                <a:lnTo>
                  <a:pt x="1148773" y="931135"/>
                </a:lnTo>
                <a:lnTo>
                  <a:pt x="1138309" y="885880"/>
                </a:lnTo>
                <a:lnTo>
                  <a:pt x="1126120" y="841310"/>
                </a:lnTo>
                <a:lnTo>
                  <a:pt x="1112243" y="797465"/>
                </a:lnTo>
                <a:lnTo>
                  <a:pt x="1096714" y="754381"/>
                </a:lnTo>
                <a:lnTo>
                  <a:pt x="1079572" y="712096"/>
                </a:lnTo>
                <a:lnTo>
                  <a:pt x="1060853" y="670646"/>
                </a:lnTo>
                <a:lnTo>
                  <a:pt x="1040595" y="630070"/>
                </a:lnTo>
                <a:lnTo>
                  <a:pt x="1018836" y="590404"/>
                </a:lnTo>
                <a:lnTo>
                  <a:pt x="995612" y="551686"/>
                </a:lnTo>
                <a:lnTo>
                  <a:pt x="970961" y="513953"/>
                </a:lnTo>
                <a:lnTo>
                  <a:pt x="944919" y="477242"/>
                </a:lnTo>
                <a:lnTo>
                  <a:pt x="917526" y="441592"/>
                </a:lnTo>
                <a:lnTo>
                  <a:pt x="888817" y="407038"/>
                </a:lnTo>
                <a:lnTo>
                  <a:pt x="858830" y="373619"/>
                </a:lnTo>
                <a:lnTo>
                  <a:pt x="827603" y="341372"/>
                </a:lnTo>
                <a:lnTo>
                  <a:pt x="795172" y="310334"/>
                </a:lnTo>
                <a:lnTo>
                  <a:pt x="761576" y="280543"/>
                </a:lnTo>
                <a:lnTo>
                  <a:pt x="726851" y="252035"/>
                </a:lnTo>
                <a:lnTo>
                  <a:pt x="691034" y="224849"/>
                </a:lnTo>
                <a:lnTo>
                  <a:pt x="654164" y="199021"/>
                </a:lnTo>
                <a:lnTo>
                  <a:pt x="616276" y="174589"/>
                </a:lnTo>
                <a:lnTo>
                  <a:pt x="577410" y="151589"/>
                </a:lnTo>
                <a:lnTo>
                  <a:pt x="537601" y="130061"/>
                </a:lnTo>
                <a:lnTo>
                  <a:pt x="496888" y="110040"/>
                </a:lnTo>
                <a:lnTo>
                  <a:pt x="455307" y="91564"/>
                </a:lnTo>
                <a:lnTo>
                  <a:pt x="412896" y="74671"/>
                </a:lnTo>
                <a:lnTo>
                  <a:pt x="369692" y="59397"/>
                </a:lnTo>
                <a:lnTo>
                  <a:pt x="325733" y="45781"/>
                </a:lnTo>
                <a:lnTo>
                  <a:pt x="281056" y="33859"/>
                </a:lnTo>
                <a:lnTo>
                  <a:pt x="235697" y="23668"/>
                </a:lnTo>
                <a:lnTo>
                  <a:pt x="189696" y="15247"/>
                </a:lnTo>
                <a:lnTo>
                  <a:pt x="143088" y="8632"/>
                </a:lnTo>
                <a:lnTo>
                  <a:pt x="95911" y="3861"/>
                </a:lnTo>
                <a:lnTo>
                  <a:pt x="48202" y="971"/>
                </a:lnTo>
                <a:lnTo>
                  <a:pt x="0" y="0"/>
                </a:lnTo>
                <a:close/>
              </a:path>
            </a:pathLst>
          </a:custGeom>
          <a:solidFill>
            <a:srgbClr val="1958A3"/>
          </a:solidFill>
        </p:spPr>
        <p:txBody>
          <a:bodyPr wrap="square" lIns="0" tIns="0" rIns="0" bIns="0" rtlCol="0"/>
          <a:lstStyle/>
          <a:p>
            <a:endParaRPr sz="1799" dirty="0"/>
          </a:p>
        </p:txBody>
      </p:sp>
      <p:sp>
        <p:nvSpPr>
          <p:cNvPr id="112" name="object 4"/>
          <p:cNvSpPr/>
          <p:nvPr/>
        </p:nvSpPr>
        <p:spPr>
          <a:xfrm>
            <a:off x="5710097" y="3394975"/>
            <a:ext cx="1143931" cy="1151355"/>
          </a:xfrm>
          <a:custGeom>
            <a:avLst/>
            <a:gdLst/>
            <a:ahLst/>
            <a:cxnLst/>
            <a:rect l="l" t="t" r="r" b="b"/>
            <a:pathLst>
              <a:path w="1174114" h="1181734">
                <a:moveTo>
                  <a:pt x="1173899" y="0"/>
                </a:moveTo>
                <a:lnTo>
                  <a:pt x="923836" y="0"/>
                </a:lnTo>
                <a:lnTo>
                  <a:pt x="923861" y="2539"/>
                </a:lnTo>
                <a:lnTo>
                  <a:pt x="924026" y="5041"/>
                </a:lnTo>
                <a:lnTo>
                  <a:pt x="924026" y="7594"/>
                </a:lnTo>
                <a:lnTo>
                  <a:pt x="922824" y="55144"/>
                </a:lnTo>
                <a:lnTo>
                  <a:pt x="919255" y="102070"/>
                </a:lnTo>
                <a:lnTo>
                  <a:pt x="913379" y="148314"/>
                </a:lnTo>
                <a:lnTo>
                  <a:pt x="905253" y="193817"/>
                </a:lnTo>
                <a:lnTo>
                  <a:pt x="894935" y="238522"/>
                </a:lnTo>
                <a:lnTo>
                  <a:pt x="882484" y="282371"/>
                </a:lnTo>
                <a:lnTo>
                  <a:pt x="867956" y="325305"/>
                </a:lnTo>
                <a:lnTo>
                  <a:pt x="851411" y="367266"/>
                </a:lnTo>
                <a:lnTo>
                  <a:pt x="832907" y="408197"/>
                </a:lnTo>
                <a:lnTo>
                  <a:pt x="812501" y="448039"/>
                </a:lnTo>
                <a:lnTo>
                  <a:pt x="790251" y="486735"/>
                </a:lnTo>
                <a:lnTo>
                  <a:pt x="766216" y="524225"/>
                </a:lnTo>
                <a:lnTo>
                  <a:pt x="740454" y="560453"/>
                </a:lnTo>
                <a:lnTo>
                  <a:pt x="713023" y="595360"/>
                </a:lnTo>
                <a:lnTo>
                  <a:pt x="683980" y="628888"/>
                </a:lnTo>
                <a:lnTo>
                  <a:pt x="653384" y="660979"/>
                </a:lnTo>
                <a:lnTo>
                  <a:pt x="621293" y="691575"/>
                </a:lnTo>
                <a:lnTo>
                  <a:pt x="587766" y="720617"/>
                </a:lnTo>
                <a:lnTo>
                  <a:pt x="552859" y="748049"/>
                </a:lnTo>
                <a:lnTo>
                  <a:pt x="516631" y="773811"/>
                </a:lnTo>
                <a:lnTo>
                  <a:pt x="479140" y="797846"/>
                </a:lnTo>
                <a:lnTo>
                  <a:pt x="440445" y="820095"/>
                </a:lnTo>
                <a:lnTo>
                  <a:pt x="400603" y="840501"/>
                </a:lnTo>
                <a:lnTo>
                  <a:pt x="359672" y="859006"/>
                </a:lnTo>
                <a:lnTo>
                  <a:pt x="317710" y="875551"/>
                </a:lnTo>
                <a:lnTo>
                  <a:pt x="274776" y="890078"/>
                </a:lnTo>
                <a:lnTo>
                  <a:pt x="230928" y="902530"/>
                </a:lnTo>
                <a:lnTo>
                  <a:pt x="186223" y="912848"/>
                </a:lnTo>
                <a:lnTo>
                  <a:pt x="140719" y="920974"/>
                </a:lnTo>
                <a:lnTo>
                  <a:pt x="94476" y="926850"/>
                </a:lnTo>
                <a:lnTo>
                  <a:pt x="47550" y="930418"/>
                </a:lnTo>
                <a:lnTo>
                  <a:pt x="0" y="931621"/>
                </a:lnTo>
                <a:lnTo>
                  <a:pt x="0" y="1181582"/>
                </a:lnTo>
                <a:lnTo>
                  <a:pt x="48391" y="1180603"/>
                </a:lnTo>
                <a:lnTo>
                  <a:pt x="96284" y="1177690"/>
                </a:lnTo>
                <a:lnTo>
                  <a:pt x="143642" y="1172882"/>
                </a:lnTo>
                <a:lnTo>
                  <a:pt x="190426" y="1166217"/>
                </a:lnTo>
                <a:lnTo>
                  <a:pt x="236598" y="1157731"/>
                </a:lnTo>
                <a:lnTo>
                  <a:pt x="282122" y="1147463"/>
                </a:lnTo>
                <a:lnTo>
                  <a:pt x="326958" y="1135450"/>
                </a:lnTo>
                <a:lnTo>
                  <a:pt x="371070" y="1121731"/>
                </a:lnTo>
                <a:lnTo>
                  <a:pt x="414419" y="1106343"/>
                </a:lnTo>
                <a:lnTo>
                  <a:pt x="456968" y="1089324"/>
                </a:lnTo>
                <a:lnTo>
                  <a:pt x="498678" y="1070711"/>
                </a:lnTo>
                <a:lnTo>
                  <a:pt x="539513" y="1050543"/>
                </a:lnTo>
                <a:lnTo>
                  <a:pt x="579435" y="1028857"/>
                </a:lnTo>
                <a:lnTo>
                  <a:pt x="618405" y="1005691"/>
                </a:lnTo>
                <a:lnTo>
                  <a:pt x="656386" y="981083"/>
                </a:lnTo>
                <a:lnTo>
                  <a:pt x="693340" y="955070"/>
                </a:lnTo>
                <a:lnTo>
                  <a:pt x="729230" y="927690"/>
                </a:lnTo>
                <a:lnTo>
                  <a:pt x="764017" y="898981"/>
                </a:lnTo>
                <a:lnTo>
                  <a:pt x="797664" y="868981"/>
                </a:lnTo>
                <a:lnTo>
                  <a:pt x="830133" y="837728"/>
                </a:lnTo>
                <a:lnTo>
                  <a:pt x="861387" y="805259"/>
                </a:lnTo>
                <a:lnTo>
                  <a:pt x="891387" y="771612"/>
                </a:lnTo>
                <a:lnTo>
                  <a:pt x="920095" y="736825"/>
                </a:lnTo>
                <a:lnTo>
                  <a:pt x="947475" y="700935"/>
                </a:lnTo>
                <a:lnTo>
                  <a:pt x="973488" y="663981"/>
                </a:lnTo>
                <a:lnTo>
                  <a:pt x="998097" y="626000"/>
                </a:lnTo>
                <a:lnTo>
                  <a:pt x="1021263" y="587030"/>
                </a:lnTo>
                <a:lnTo>
                  <a:pt x="1042949" y="547108"/>
                </a:lnTo>
                <a:lnTo>
                  <a:pt x="1063117" y="506273"/>
                </a:lnTo>
                <a:lnTo>
                  <a:pt x="1081729" y="464562"/>
                </a:lnTo>
                <a:lnTo>
                  <a:pt x="1098749" y="422013"/>
                </a:lnTo>
                <a:lnTo>
                  <a:pt x="1114137" y="378664"/>
                </a:lnTo>
                <a:lnTo>
                  <a:pt x="1127856" y="334553"/>
                </a:lnTo>
                <a:lnTo>
                  <a:pt x="1139868" y="289716"/>
                </a:lnTo>
                <a:lnTo>
                  <a:pt x="1150136" y="244193"/>
                </a:lnTo>
                <a:lnTo>
                  <a:pt x="1158622" y="198020"/>
                </a:lnTo>
                <a:lnTo>
                  <a:pt x="1165288" y="151237"/>
                </a:lnTo>
                <a:lnTo>
                  <a:pt x="1170096" y="103879"/>
                </a:lnTo>
                <a:lnTo>
                  <a:pt x="1173008" y="55986"/>
                </a:lnTo>
                <a:lnTo>
                  <a:pt x="1173988" y="7594"/>
                </a:lnTo>
                <a:lnTo>
                  <a:pt x="1173899" y="0"/>
                </a:lnTo>
                <a:close/>
              </a:path>
            </a:pathLst>
          </a:custGeom>
          <a:solidFill>
            <a:srgbClr val="D1A52A"/>
          </a:solidFill>
        </p:spPr>
        <p:txBody>
          <a:bodyPr wrap="square" lIns="0" tIns="0" rIns="0" bIns="0" rtlCol="0"/>
          <a:lstStyle/>
          <a:p>
            <a:endParaRPr sz="1799" dirty="0"/>
          </a:p>
        </p:txBody>
      </p:sp>
      <p:sp>
        <p:nvSpPr>
          <p:cNvPr id="113" name="object 5"/>
          <p:cNvSpPr/>
          <p:nvPr/>
        </p:nvSpPr>
        <p:spPr>
          <a:xfrm>
            <a:off x="4566276" y="3394975"/>
            <a:ext cx="1143931" cy="1151355"/>
          </a:xfrm>
          <a:custGeom>
            <a:avLst/>
            <a:gdLst/>
            <a:ahLst/>
            <a:cxnLst/>
            <a:rect l="l" t="t" r="r" b="b"/>
            <a:pathLst>
              <a:path w="1174114" h="1181734">
                <a:moveTo>
                  <a:pt x="250151" y="0"/>
                </a:moveTo>
                <a:lnTo>
                  <a:pt x="101" y="0"/>
                </a:lnTo>
                <a:lnTo>
                  <a:pt x="0" y="7581"/>
                </a:lnTo>
                <a:lnTo>
                  <a:pt x="979" y="55974"/>
                </a:lnTo>
                <a:lnTo>
                  <a:pt x="3891" y="103868"/>
                </a:lnTo>
                <a:lnTo>
                  <a:pt x="8699" y="151226"/>
                </a:lnTo>
                <a:lnTo>
                  <a:pt x="15365" y="198011"/>
                </a:lnTo>
                <a:lnTo>
                  <a:pt x="23851" y="244184"/>
                </a:lnTo>
                <a:lnTo>
                  <a:pt x="34119" y="289708"/>
                </a:lnTo>
                <a:lnTo>
                  <a:pt x="46131" y="334545"/>
                </a:lnTo>
                <a:lnTo>
                  <a:pt x="59851" y="378658"/>
                </a:lnTo>
                <a:lnTo>
                  <a:pt x="75239" y="422007"/>
                </a:lnTo>
                <a:lnTo>
                  <a:pt x="92258" y="464557"/>
                </a:lnTo>
                <a:lnTo>
                  <a:pt x="110870" y="506268"/>
                </a:lnTo>
                <a:lnTo>
                  <a:pt x="131039" y="547104"/>
                </a:lnTo>
                <a:lnTo>
                  <a:pt x="152725" y="587026"/>
                </a:lnTo>
                <a:lnTo>
                  <a:pt x="175891" y="625996"/>
                </a:lnTo>
                <a:lnTo>
                  <a:pt x="200500" y="663978"/>
                </a:lnTo>
                <a:lnTo>
                  <a:pt x="226513" y="700932"/>
                </a:lnTo>
                <a:lnTo>
                  <a:pt x="253893" y="736822"/>
                </a:lnTo>
                <a:lnTo>
                  <a:pt x="282601" y="771610"/>
                </a:lnTo>
                <a:lnTo>
                  <a:pt x="312602" y="805257"/>
                </a:lnTo>
                <a:lnTo>
                  <a:pt x="343855" y="837726"/>
                </a:lnTo>
                <a:lnTo>
                  <a:pt x="376325" y="868980"/>
                </a:lnTo>
                <a:lnTo>
                  <a:pt x="409972" y="898980"/>
                </a:lnTo>
                <a:lnTo>
                  <a:pt x="444759" y="927689"/>
                </a:lnTo>
                <a:lnTo>
                  <a:pt x="480649" y="955069"/>
                </a:lnTo>
                <a:lnTo>
                  <a:pt x="517604" y="981082"/>
                </a:lnTo>
                <a:lnTo>
                  <a:pt x="555585" y="1005691"/>
                </a:lnTo>
                <a:lnTo>
                  <a:pt x="594556" y="1028857"/>
                </a:lnTo>
                <a:lnTo>
                  <a:pt x="634478" y="1050543"/>
                </a:lnTo>
                <a:lnTo>
                  <a:pt x="675313" y="1070711"/>
                </a:lnTo>
                <a:lnTo>
                  <a:pt x="717025" y="1089324"/>
                </a:lnTo>
                <a:lnTo>
                  <a:pt x="759574" y="1106343"/>
                </a:lnTo>
                <a:lnTo>
                  <a:pt x="802924" y="1121731"/>
                </a:lnTo>
                <a:lnTo>
                  <a:pt x="847036" y="1135450"/>
                </a:lnTo>
                <a:lnTo>
                  <a:pt x="891873" y="1147463"/>
                </a:lnTo>
                <a:lnTo>
                  <a:pt x="937397" y="1157731"/>
                </a:lnTo>
                <a:lnTo>
                  <a:pt x="983570" y="1166216"/>
                </a:lnTo>
                <a:lnTo>
                  <a:pt x="1030355" y="1172882"/>
                </a:lnTo>
                <a:lnTo>
                  <a:pt x="1077713" y="1177690"/>
                </a:lnTo>
                <a:lnTo>
                  <a:pt x="1125608" y="1180603"/>
                </a:lnTo>
                <a:lnTo>
                  <a:pt x="1174000" y="1181582"/>
                </a:lnTo>
                <a:lnTo>
                  <a:pt x="1174000" y="931608"/>
                </a:lnTo>
                <a:lnTo>
                  <a:pt x="1126449" y="930406"/>
                </a:lnTo>
                <a:lnTo>
                  <a:pt x="1079522" y="926837"/>
                </a:lnTo>
                <a:lnTo>
                  <a:pt x="1033277" y="920961"/>
                </a:lnTo>
                <a:lnTo>
                  <a:pt x="987773" y="912835"/>
                </a:lnTo>
                <a:lnTo>
                  <a:pt x="943067" y="902517"/>
                </a:lnTo>
                <a:lnTo>
                  <a:pt x="899218" y="890065"/>
                </a:lnTo>
                <a:lnTo>
                  <a:pt x="856283" y="875538"/>
                </a:lnTo>
                <a:lnTo>
                  <a:pt x="814321" y="858993"/>
                </a:lnTo>
                <a:lnTo>
                  <a:pt x="773389" y="840489"/>
                </a:lnTo>
                <a:lnTo>
                  <a:pt x="733546" y="820083"/>
                </a:lnTo>
                <a:lnTo>
                  <a:pt x="694850" y="797833"/>
                </a:lnTo>
                <a:lnTo>
                  <a:pt x="657359" y="773798"/>
                </a:lnTo>
                <a:lnTo>
                  <a:pt x="621131" y="748036"/>
                </a:lnTo>
                <a:lnTo>
                  <a:pt x="586224" y="720605"/>
                </a:lnTo>
                <a:lnTo>
                  <a:pt x="552695" y="691562"/>
                </a:lnTo>
                <a:lnTo>
                  <a:pt x="520604" y="660966"/>
                </a:lnTo>
                <a:lnTo>
                  <a:pt x="490008" y="628875"/>
                </a:lnTo>
                <a:lnTo>
                  <a:pt x="460965" y="595347"/>
                </a:lnTo>
                <a:lnTo>
                  <a:pt x="433534" y="560441"/>
                </a:lnTo>
                <a:lnTo>
                  <a:pt x="407771" y="524213"/>
                </a:lnTo>
                <a:lnTo>
                  <a:pt x="383736" y="486722"/>
                </a:lnTo>
                <a:lnTo>
                  <a:pt x="361487" y="448027"/>
                </a:lnTo>
                <a:lnTo>
                  <a:pt x="341081" y="408184"/>
                </a:lnTo>
                <a:lnTo>
                  <a:pt x="322576" y="367254"/>
                </a:lnTo>
                <a:lnTo>
                  <a:pt x="306031" y="325292"/>
                </a:lnTo>
                <a:lnTo>
                  <a:pt x="291504" y="282358"/>
                </a:lnTo>
                <a:lnTo>
                  <a:pt x="279052" y="238509"/>
                </a:lnTo>
                <a:lnTo>
                  <a:pt x="268734" y="193805"/>
                </a:lnTo>
                <a:lnTo>
                  <a:pt x="260608" y="148301"/>
                </a:lnTo>
                <a:lnTo>
                  <a:pt x="254732" y="102057"/>
                </a:lnTo>
                <a:lnTo>
                  <a:pt x="251163" y="55132"/>
                </a:lnTo>
                <a:lnTo>
                  <a:pt x="249961" y="7581"/>
                </a:lnTo>
                <a:lnTo>
                  <a:pt x="249961" y="5041"/>
                </a:lnTo>
                <a:lnTo>
                  <a:pt x="250126" y="2539"/>
                </a:lnTo>
                <a:lnTo>
                  <a:pt x="250151" y="0"/>
                </a:lnTo>
                <a:close/>
              </a:path>
            </a:pathLst>
          </a:custGeom>
          <a:solidFill>
            <a:srgbClr val="17A1AC"/>
          </a:solidFill>
        </p:spPr>
        <p:txBody>
          <a:bodyPr wrap="square" lIns="0" tIns="0" rIns="0" bIns="0" rtlCol="0"/>
          <a:lstStyle/>
          <a:p>
            <a:endParaRPr sz="1799" dirty="0"/>
          </a:p>
        </p:txBody>
      </p:sp>
      <p:sp>
        <p:nvSpPr>
          <p:cNvPr id="114" name="object 6"/>
          <p:cNvSpPr/>
          <p:nvPr/>
        </p:nvSpPr>
        <p:spPr>
          <a:xfrm>
            <a:off x="4566376" y="2258554"/>
            <a:ext cx="1143931" cy="1136507"/>
          </a:xfrm>
          <a:custGeom>
            <a:avLst/>
            <a:gdLst/>
            <a:ahLst/>
            <a:cxnLst/>
            <a:rect l="l" t="t" r="r" b="b"/>
            <a:pathLst>
              <a:path w="1174114" h="1166495">
                <a:moveTo>
                  <a:pt x="1173899" y="0"/>
                </a:moveTo>
                <a:lnTo>
                  <a:pt x="1125695" y="971"/>
                </a:lnTo>
                <a:lnTo>
                  <a:pt x="1077986" y="3861"/>
                </a:lnTo>
                <a:lnTo>
                  <a:pt x="1030808" y="8632"/>
                </a:lnTo>
                <a:lnTo>
                  <a:pt x="984199" y="15247"/>
                </a:lnTo>
                <a:lnTo>
                  <a:pt x="938197" y="23668"/>
                </a:lnTo>
                <a:lnTo>
                  <a:pt x="892838" y="33859"/>
                </a:lnTo>
                <a:lnTo>
                  <a:pt x="848160" y="45781"/>
                </a:lnTo>
                <a:lnTo>
                  <a:pt x="804201" y="59397"/>
                </a:lnTo>
                <a:lnTo>
                  <a:pt x="760997" y="74671"/>
                </a:lnTo>
                <a:lnTo>
                  <a:pt x="718586" y="91564"/>
                </a:lnTo>
                <a:lnTo>
                  <a:pt x="677005" y="110040"/>
                </a:lnTo>
                <a:lnTo>
                  <a:pt x="636291" y="130061"/>
                </a:lnTo>
                <a:lnTo>
                  <a:pt x="596483" y="151589"/>
                </a:lnTo>
                <a:lnTo>
                  <a:pt x="557616" y="174589"/>
                </a:lnTo>
                <a:lnTo>
                  <a:pt x="519729" y="199021"/>
                </a:lnTo>
                <a:lnTo>
                  <a:pt x="482858" y="224849"/>
                </a:lnTo>
                <a:lnTo>
                  <a:pt x="447042" y="252035"/>
                </a:lnTo>
                <a:lnTo>
                  <a:pt x="412232" y="280619"/>
                </a:lnTo>
                <a:lnTo>
                  <a:pt x="378721" y="310334"/>
                </a:lnTo>
                <a:lnTo>
                  <a:pt x="346290" y="341372"/>
                </a:lnTo>
                <a:lnTo>
                  <a:pt x="315063" y="373619"/>
                </a:lnTo>
                <a:lnTo>
                  <a:pt x="285077" y="407038"/>
                </a:lnTo>
                <a:lnTo>
                  <a:pt x="256368" y="441592"/>
                </a:lnTo>
                <a:lnTo>
                  <a:pt x="228975" y="477242"/>
                </a:lnTo>
                <a:lnTo>
                  <a:pt x="202934" y="513953"/>
                </a:lnTo>
                <a:lnTo>
                  <a:pt x="178283" y="551686"/>
                </a:lnTo>
                <a:lnTo>
                  <a:pt x="155060" y="590404"/>
                </a:lnTo>
                <a:lnTo>
                  <a:pt x="133300" y="630070"/>
                </a:lnTo>
                <a:lnTo>
                  <a:pt x="113043" y="670646"/>
                </a:lnTo>
                <a:lnTo>
                  <a:pt x="94324" y="712096"/>
                </a:lnTo>
                <a:lnTo>
                  <a:pt x="77182" y="754381"/>
                </a:lnTo>
                <a:lnTo>
                  <a:pt x="61654" y="797465"/>
                </a:lnTo>
                <a:lnTo>
                  <a:pt x="47714" y="841541"/>
                </a:lnTo>
                <a:lnTo>
                  <a:pt x="35588" y="885880"/>
                </a:lnTo>
                <a:lnTo>
                  <a:pt x="25125" y="931135"/>
                </a:lnTo>
                <a:lnTo>
                  <a:pt x="16425" y="977040"/>
                </a:lnTo>
                <a:lnTo>
                  <a:pt x="9525" y="1023557"/>
                </a:lnTo>
                <a:lnTo>
                  <a:pt x="4462" y="1070648"/>
                </a:lnTo>
                <a:lnTo>
                  <a:pt x="1275" y="1118277"/>
                </a:lnTo>
                <a:lnTo>
                  <a:pt x="0" y="1166406"/>
                </a:lnTo>
                <a:lnTo>
                  <a:pt x="250050" y="1166406"/>
                </a:lnTo>
                <a:lnTo>
                  <a:pt x="251710" y="1117673"/>
                </a:lnTo>
                <a:lnTo>
                  <a:pt x="255853" y="1069609"/>
                </a:lnTo>
                <a:lnTo>
                  <a:pt x="262417" y="1022279"/>
                </a:lnTo>
                <a:lnTo>
                  <a:pt x="271339" y="975743"/>
                </a:lnTo>
                <a:lnTo>
                  <a:pt x="282556" y="930067"/>
                </a:lnTo>
                <a:lnTo>
                  <a:pt x="296006" y="885312"/>
                </a:lnTo>
                <a:lnTo>
                  <a:pt x="311720" y="841310"/>
                </a:lnTo>
                <a:lnTo>
                  <a:pt x="329350" y="798818"/>
                </a:lnTo>
                <a:lnTo>
                  <a:pt x="349119" y="757204"/>
                </a:lnTo>
                <a:lnTo>
                  <a:pt x="370869" y="716764"/>
                </a:lnTo>
                <a:lnTo>
                  <a:pt x="394537" y="677560"/>
                </a:lnTo>
                <a:lnTo>
                  <a:pt x="420060" y="639655"/>
                </a:lnTo>
                <a:lnTo>
                  <a:pt x="447376" y="603112"/>
                </a:lnTo>
                <a:lnTo>
                  <a:pt x="476421" y="567994"/>
                </a:lnTo>
                <a:lnTo>
                  <a:pt x="507132" y="534364"/>
                </a:lnTo>
                <a:lnTo>
                  <a:pt x="539448" y="502284"/>
                </a:lnTo>
                <a:lnTo>
                  <a:pt x="573304" y="471818"/>
                </a:lnTo>
                <a:lnTo>
                  <a:pt x="608638" y="443028"/>
                </a:lnTo>
                <a:lnTo>
                  <a:pt x="645388" y="415978"/>
                </a:lnTo>
                <a:lnTo>
                  <a:pt x="683490" y="390731"/>
                </a:lnTo>
                <a:lnTo>
                  <a:pt x="722882" y="367348"/>
                </a:lnTo>
                <a:lnTo>
                  <a:pt x="763500" y="345894"/>
                </a:lnTo>
                <a:lnTo>
                  <a:pt x="805283" y="326431"/>
                </a:lnTo>
                <a:lnTo>
                  <a:pt x="848166" y="309022"/>
                </a:lnTo>
                <a:lnTo>
                  <a:pt x="892087" y="293731"/>
                </a:lnTo>
                <a:lnTo>
                  <a:pt x="936984" y="280619"/>
                </a:lnTo>
                <a:lnTo>
                  <a:pt x="982793" y="269750"/>
                </a:lnTo>
                <a:lnTo>
                  <a:pt x="1029452" y="261186"/>
                </a:lnTo>
                <a:lnTo>
                  <a:pt x="1076898" y="254992"/>
                </a:lnTo>
                <a:lnTo>
                  <a:pt x="1125068" y="251229"/>
                </a:lnTo>
                <a:lnTo>
                  <a:pt x="1173899" y="249961"/>
                </a:lnTo>
                <a:lnTo>
                  <a:pt x="1173899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799" dirty="0"/>
          </a:p>
        </p:txBody>
      </p:sp>
      <p:sp>
        <p:nvSpPr>
          <p:cNvPr id="115" name="object 7"/>
          <p:cNvSpPr/>
          <p:nvPr/>
        </p:nvSpPr>
        <p:spPr>
          <a:xfrm>
            <a:off x="6385430" y="1323489"/>
            <a:ext cx="1383359" cy="1400063"/>
          </a:xfrm>
          <a:custGeom>
            <a:avLst/>
            <a:gdLst/>
            <a:ahLst/>
            <a:cxnLst/>
            <a:rect l="l" t="t" r="r" b="b"/>
            <a:pathLst>
              <a:path w="1419860" h="1437004">
                <a:moveTo>
                  <a:pt x="0" y="0"/>
                </a:moveTo>
                <a:lnTo>
                  <a:pt x="0" y="610552"/>
                </a:lnTo>
                <a:lnTo>
                  <a:pt x="352793" y="970102"/>
                </a:lnTo>
                <a:lnTo>
                  <a:pt x="365031" y="1035902"/>
                </a:lnTo>
                <a:lnTo>
                  <a:pt x="361689" y="1076739"/>
                </a:lnTo>
                <a:lnTo>
                  <a:pt x="336087" y="1109624"/>
                </a:lnTo>
                <a:lnTo>
                  <a:pt x="281546" y="1151572"/>
                </a:lnTo>
                <a:lnTo>
                  <a:pt x="356974" y="1075017"/>
                </a:lnTo>
                <a:lnTo>
                  <a:pt x="407912" y="1047908"/>
                </a:lnTo>
                <a:lnTo>
                  <a:pt x="457577" y="1068815"/>
                </a:lnTo>
                <a:lnTo>
                  <a:pt x="529183" y="1136307"/>
                </a:lnTo>
                <a:lnTo>
                  <a:pt x="627688" y="1234014"/>
                </a:lnTo>
                <a:lnTo>
                  <a:pt x="726989" y="1331560"/>
                </a:lnTo>
                <a:lnTo>
                  <a:pt x="803710" y="1406526"/>
                </a:lnTo>
                <a:lnTo>
                  <a:pt x="834478" y="1436497"/>
                </a:lnTo>
                <a:lnTo>
                  <a:pt x="1419631" y="1436497"/>
                </a:lnTo>
              </a:path>
            </a:pathLst>
          </a:custGeom>
          <a:ln w="49593">
            <a:solidFill>
              <a:srgbClr val="1958A3"/>
            </a:solidFill>
          </a:ln>
        </p:spPr>
        <p:txBody>
          <a:bodyPr wrap="square" lIns="0" tIns="0" rIns="0" bIns="0" rtlCol="0"/>
          <a:lstStyle/>
          <a:p>
            <a:endParaRPr sz="1799" dirty="0"/>
          </a:p>
        </p:txBody>
      </p:sp>
      <p:sp>
        <p:nvSpPr>
          <p:cNvPr id="116" name="object 8"/>
          <p:cNvSpPr/>
          <p:nvPr/>
        </p:nvSpPr>
        <p:spPr>
          <a:xfrm>
            <a:off x="3663949" y="1327287"/>
            <a:ext cx="1379647" cy="1396351"/>
          </a:xfrm>
          <a:custGeom>
            <a:avLst/>
            <a:gdLst/>
            <a:ahLst/>
            <a:cxnLst/>
            <a:rect l="l" t="t" r="r" b="b"/>
            <a:pathLst>
              <a:path w="1416050" h="1433195">
                <a:moveTo>
                  <a:pt x="1415732" y="0"/>
                </a:moveTo>
                <a:lnTo>
                  <a:pt x="1415732" y="608901"/>
                </a:lnTo>
                <a:lnTo>
                  <a:pt x="1063917" y="967473"/>
                </a:lnTo>
                <a:lnTo>
                  <a:pt x="1051704" y="1033087"/>
                </a:lnTo>
                <a:lnTo>
                  <a:pt x="1055033" y="1073810"/>
                </a:lnTo>
                <a:lnTo>
                  <a:pt x="1080565" y="1106608"/>
                </a:lnTo>
                <a:lnTo>
                  <a:pt x="1134960" y="1148448"/>
                </a:lnTo>
                <a:lnTo>
                  <a:pt x="1059743" y="1072093"/>
                </a:lnTo>
                <a:lnTo>
                  <a:pt x="1008946" y="1045056"/>
                </a:lnTo>
                <a:lnTo>
                  <a:pt x="959419" y="1065907"/>
                </a:lnTo>
                <a:lnTo>
                  <a:pt x="888009" y="1133221"/>
                </a:lnTo>
                <a:lnTo>
                  <a:pt x="789774" y="1230662"/>
                </a:lnTo>
                <a:lnTo>
                  <a:pt x="690746" y="1327943"/>
                </a:lnTo>
                <a:lnTo>
                  <a:pt x="614235" y="1402708"/>
                </a:lnTo>
                <a:lnTo>
                  <a:pt x="583552" y="1432598"/>
                </a:lnTo>
                <a:lnTo>
                  <a:pt x="0" y="1432598"/>
                </a:lnTo>
              </a:path>
            </a:pathLst>
          </a:custGeom>
          <a:ln w="49593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1799" dirty="0"/>
          </a:p>
        </p:txBody>
      </p:sp>
      <p:sp>
        <p:nvSpPr>
          <p:cNvPr id="117" name="object 9"/>
          <p:cNvSpPr/>
          <p:nvPr/>
        </p:nvSpPr>
        <p:spPr>
          <a:xfrm>
            <a:off x="3660151" y="4079317"/>
            <a:ext cx="1383359" cy="1400063"/>
          </a:xfrm>
          <a:custGeom>
            <a:avLst/>
            <a:gdLst/>
            <a:ahLst/>
            <a:cxnLst/>
            <a:rect l="l" t="t" r="r" b="b"/>
            <a:pathLst>
              <a:path w="1419860" h="1437004">
                <a:moveTo>
                  <a:pt x="1419631" y="1436497"/>
                </a:moveTo>
                <a:lnTo>
                  <a:pt x="1419631" y="825944"/>
                </a:lnTo>
                <a:lnTo>
                  <a:pt x="1066850" y="466394"/>
                </a:lnTo>
                <a:lnTo>
                  <a:pt x="1054605" y="400594"/>
                </a:lnTo>
                <a:lnTo>
                  <a:pt x="1057943" y="359757"/>
                </a:lnTo>
                <a:lnTo>
                  <a:pt x="1083543" y="326872"/>
                </a:lnTo>
                <a:lnTo>
                  <a:pt x="1138085" y="284924"/>
                </a:lnTo>
                <a:lnTo>
                  <a:pt x="1062656" y="361479"/>
                </a:lnTo>
                <a:lnTo>
                  <a:pt x="1011718" y="388588"/>
                </a:lnTo>
                <a:lnTo>
                  <a:pt x="962054" y="367681"/>
                </a:lnTo>
                <a:lnTo>
                  <a:pt x="890447" y="300189"/>
                </a:lnTo>
                <a:lnTo>
                  <a:pt x="791942" y="202487"/>
                </a:lnTo>
                <a:lnTo>
                  <a:pt x="692642" y="104941"/>
                </a:lnTo>
                <a:lnTo>
                  <a:pt x="615920" y="29972"/>
                </a:lnTo>
                <a:lnTo>
                  <a:pt x="585152" y="0"/>
                </a:lnTo>
                <a:lnTo>
                  <a:pt x="0" y="0"/>
                </a:lnTo>
              </a:path>
            </a:pathLst>
          </a:custGeom>
          <a:ln w="49593">
            <a:solidFill>
              <a:srgbClr val="17A1AC"/>
            </a:solidFill>
          </a:ln>
        </p:spPr>
        <p:txBody>
          <a:bodyPr wrap="square" lIns="0" tIns="0" rIns="0" bIns="0" rtlCol="0"/>
          <a:lstStyle/>
          <a:p>
            <a:endParaRPr sz="1799" dirty="0"/>
          </a:p>
        </p:txBody>
      </p:sp>
      <p:sp>
        <p:nvSpPr>
          <p:cNvPr id="118" name="object 10"/>
          <p:cNvSpPr/>
          <p:nvPr/>
        </p:nvSpPr>
        <p:spPr>
          <a:xfrm>
            <a:off x="6385430" y="4079317"/>
            <a:ext cx="1383359" cy="1400063"/>
          </a:xfrm>
          <a:custGeom>
            <a:avLst/>
            <a:gdLst/>
            <a:ahLst/>
            <a:cxnLst/>
            <a:rect l="l" t="t" r="r" b="b"/>
            <a:pathLst>
              <a:path w="1419860" h="1437004">
                <a:moveTo>
                  <a:pt x="0" y="1436497"/>
                </a:moveTo>
                <a:lnTo>
                  <a:pt x="0" y="825944"/>
                </a:lnTo>
                <a:lnTo>
                  <a:pt x="352793" y="466394"/>
                </a:lnTo>
                <a:lnTo>
                  <a:pt x="365031" y="400594"/>
                </a:lnTo>
                <a:lnTo>
                  <a:pt x="361689" y="359757"/>
                </a:lnTo>
                <a:lnTo>
                  <a:pt x="336087" y="326872"/>
                </a:lnTo>
                <a:lnTo>
                  <a:pt x="281546" y="284924"/>
                </a:lnTo>
                <a:lnTo>
                  <a:pt x="356974" y="361479"/>
                </a:lnTo>
                <a:lnTo>
                  <a:pt x="407912" y="388588"/>
                </a:lnTo>
                <a:lnTo>
                  <a:pt x="457577" y="367681"/>
                </a:lnTo>
                <a:lnTo>
                  <a:pt x="529183" y="300189"/>
                </a:lnTo>
                <a:lnTo>
                  <a:pt x="627688" y="202487"/>
                </a:lnTo>
                <a:lnTo>
                  <a:pt x="726989" y="104941"/>
                </a:lnTo>
                <a:lnTo>
                  <a:pt x="803710" y="29972"/>
                </a:lnTo>
                <a:lnTo>
                  <a:pt x="834478" y="0"/>
                </a:lnTo>
                <a:lnTo>
                  <a:pt x="1419631" y="0"/>
                </a:lnTo>
              </a:path>
            </a:pathLst>
          </a:custGeom>
          <a:ln w="49593">
            <a:solidFill>
              <a:srgbClr val="D1A52A"/>
            </a:solidFill>
          </a:ln>
        </p:spPr>
        <p:txBody>
          <a:bodyPr wrap="square" lIns="0" tIns="0" rIns="0" bIns="0" rtlCol="0"/>
          <a:lstStyle/>
          <a:p>
            <a:endParaRPr sz="1799" dirty="0"/>
          </a:p>
        </p:txBody>
      </p:sp>
      <p:sp>
        <p:nvSpPr>
          <p:cNvPr id="119" name="object 11"/>
          <p:cNvSpPr/>
          <p:nvPr/>
        </p:nvSpPr>
        <p:spPr>
          <a:xfrm>
            <a:off x="5588328" y="4302646"/>
            <a:ext cx="243759" cy="243759"/>
          </a:xfrm>
          <a:custGeom>
            <a:avLst/>
            <a:gdLst/>
            <a:ahLst/>
            <a:cxnLst/>
            <a:rect l="l" t="t" r="r" b="b"/>
            <a:pathLst>
              <a:path w="250189" h="250190">
                <a:moveTo>
                  <a:pt x="124980" y="0"/>
                </a:moveTo>
                <a:lnTo>
                  <a:pt x="76332" y="9821"/>
                </a:lnTo>
                <a:lnTo>
                  <a:pt x="36606" y="36606"/>
                </a:lnTo>
                <a:lnTo>
                  <a:pt x="9821" y="76332"/>
                </a:lnTo>
                <a:lnTo>
                  <a:pt x="0" y="124980"/>
                </a:lnTo>
                <a:lnTo>
                  <a:pt x="9821" y="173628"/>
                </a:lnTo>
                <a:lnTo>
                  <a:pt x="36606" y="213355"/>
                </a:lnTo>
                <a:lnTo>
                  <a:pt x="76332" y="240139"/>
                </a:lnTo>
                <a:lnTo>
                  <a:pt x="124980" y="249961"/>
                </a:lnTo>
                <a:lnTo>
                  <a:pt x="173628" y="240139"/>
                </a:lnTo>
                <a:lnTo>
                  <a:pt x="213355" y="213355"/>
                </a:lnTo>
                <a:lnTo>
                  <a:pt x="240139" y="173628"/>
                </a:lnTo>
                <a:lnTo>
                  <a:pt x="249961" y="124980"/>
                </a:lnTo>
                <a:lnTo>
                  <a:pt x="240139" y="76332"/>
                </a:lnTo>
                <a:lnTo>
                  <a:pt x="213355" y="36606"/>
                </a:lnTo>
                <a:lnTo>
                  <a:pt x="173628" y="9821"/>
                </a:lnTo>
                <a:lnTo>
                  <a:pt x="124980" y="0"/>
                </a:lnTo>
                <a:close/>
              </a:path>
            </a:pathLst>
          </a:custGeom>
          <a:solidFill>
            <a:srgbClr val="006D74"/>
          </a:solidFill>
        </p:spPr>
        <p:txBody>
          <a:bodyPr wrap="square" lIns="0" tIns="0" rIns="0" bIns="0" rtlCol="0"/>
          <a:lstStyle/>
          <a:p>
            <a:endParaRPr sz="1799" dirty="0"/>
          </a:p>
        </p:txBody>
      </p:sp>
      <p:sp>
        <p:nvSpPr>
          <p:cNvPr id="120" name="object 12"/>
          <p:cNvSpPr/>
          <p:nvPr/>
        </p:nvSpPr>
        <p:spPr>
          <a:xfrm>
            <a:off x="4566275" y="3280593"/>
            <a:ext cx="243759" cy="243759"/>
          </a:xfrm>
          <a:custGeom>
            <a:avLst/>
            <a:gdLst/>
            <a:ahLst/>
            <a:cxnLst/>
            <a:rect l="l" t="t" r="r" b="b"/>
            <a:pathLst>
              <a:path w="250189" h="250189">
                <a:moveTo>
                  <a:pt x="124980" y="0"/>
                </a:moveTo>
                <a:lnTo>
                  <a:pt x="76332" y="9821"/>
                </a:lnTo>
                <a:lnTo>
                  <a:pt x="36606" y="36606"/>
                </a:lnTo>
                <a:lnTo>
                  <a:pt x="9821" y="76332"/>
                </a:lnTo>
                <a:lnTo>
                  <a:pt x="0" y="124980"/>
                </a:lnTo>
                <a:lnTo>
                  <a:pt x="9821" y="173628"/>
                </a:lnTo>
                <a:lnTo>
                  <a:pt x="36606" y="213355"/>
                </a:lnTo>
                <a:lnTo>
                  <a:pt x="76332" y="240139"/>
                </a:lnTo>
                <a:lnTo>
                  <a:pt x="124980" y="249961"/>
                </a:lnTo>
                <a:lnTo>
                  <a:pt x="173628" y="240139"/>
                </a:lnTo>
                <a:lnTo>
                  <a:pt x="213355" y="213355"/>
                </a:lnTo>
                <a:lnTo>
                  <a:pt x="240139" y="173628"/>
                </a:lnTo>
                <a:lnTo>
                  <a:pt x="249961" y="124980"/>
                </a:lnTo>
                <a:lnTo>
                  <a:pt x="240139" y="76332"/>
                </a:lnTo>
                <a:lnTo>
                  <a:pt x="213355" y="36606"/>
                </a:lnTo>
                <a:lnTo>
                  <a:pt x="173628" y="9821"/>
                </a:lnTo>
                <a:lnTo>
                  <a:pt x="124980" y="0"/>
                </a:lnTo>
                <a:close/>
              </a:path>
            </a:pathLst>
          </a:custGeom>
          <a:solidFill>
            <a:srgbClr val="494A4B"/>
          </a:solidFill>
        </p:spPr>
        <p:txBody>
          <a:bodyPr wrap="square" lIns="0" tIns="0" rIns="0" bIns="0" rtlCol="0"/>
          <a:lstStyle/>
          <a:p>
            <a:endParaRPr sz="1799" dirty="0"/>
          </a:p>
        </p:txBody>
      </p:sp>
      <p:sp>
        <p:nvSpPr>
          <p:cNvPr id="121" name="object 13"/>
          <p:cNvSpPr/>
          <p:nvPr/>
        </p:nvSpPr>
        <p:spPr>
          <a:xfrm>
            <a:off x="5588328" y="2258554"/>
            <a:ext cx="243759" cy="243759"/>
          </a:xfrm>
          <a:custGeom>
            <a:avLst/>
            <a:gdLst/>
            <a:ahLst/>
            <a:cxnLst/>
            <a:rect l="l" t="t" r="r" b="b"/>
            <a:pathLst>
              <a:path w="250189" h="250189">
                <a:moveTo>
                  <a:pt x="124980" y="0"/>
                </a:moveTo>
                <a:lnTo>
                  <a:pt x="76332" y="9821"/>
                </a:lnTo>
                <a:lnTo>
                  <a:pt x="36606" y="36606"/>
                </a:lnTo>
                <a:lnTo>
                  <a:pt x="9821" y="76332"/>
                </a:lnTo>
                <a:lnTo>
                  <a:pt x="0" y="124980"/>
                </a:lnTo>
                <a:lnTo>
                  <a:pt x="9821" y="173628"/>
                </a:lnTo>
                <a:lnTo>
                  <a:pt x="36606" y="213355"/>
                </a:lnTo>
                <a:lnTo>
                  <a:pt x="76332" y="240139"/>
                </a:lnTo>
                <a:lnTo>
                  <a:pt x="124980" y="249961"/>
                </a:lnTo>
                <a:lnTo>
                  <a:pt x="173628" y="240139"/>
                </a:lnTo>
                <a:lnTo>
                  <a:pt x="213355" y="213355"/>
                </a:lnTo>
                <a:lnTo>
                  <a:pt x="240139" y="173628"/>
                </a:lnTo>
                <a:lnTo>
                  <a:pt x="249961" y="124980"/>
                </a:lnTo>
                <a:lnTo>
                  <a:pt x="240139" y="76332"/>
                </a:lnTo>
                <a:lnTo>
                  <a:pt x="213355" y="36606"/>
                </a:lnTo>
                <a:lnTo>
                  <a:pt x="173628" y="9821"/>
                </a:lnTo>
                <a:lnTo>
                  <a:pt x="124980" y="0"/>
                </a:lnTo>
                <a:close/>
              </a:path>
            </a:pathLst>
          </a:custGeom>
          <a:solidFill>
            <a:srgbClr val="09376F"/>
          </a:solidFill>
        </p:spPr>
        <p:txBody>
          <a:bodyPr wrap="square" lIns="0" tIns="0" rIns="0" bIns="0" rtlCol="0"/>
          <a:lstStyle/>
          <a:p>
            <a:endParaRPr sz="1799" dirty="0"/>
          </a:p>
        </p:txBody>
      </p:sp>
      <p:sp>
        <p:nvSpPr>
          <p:cNvPr id="122" name="object 14"/>
          <p:cNvSpPr/>
          <p:nvPr/>
        </p:nvSpPr>
        <p:spPr>
          <a:xfrm>
            <a:off x="6610368" y="3273206"/>
            <a:ext cx="243759" cy="243759"/>
          </a:xfrm>
          <a:custGeom>
            <a:avLst/>
            <a:gdLst/>
            <a:ahLst/>
            <a:cxnLst/>
            <a:rect l="l" t="t" r="r" b="b"/>
            <a:pathLst>
              <a:path w="250189" h="250189">
                <a:moveTo>
                  <a:pt x="124980" y="0"/>
                </a:moveTo>
                <a:lnTo>
                  <a:pt x="76332" y="9821"/>
                </a:lnTo>
                <a:lnTo>
                  <a:pt x="36606" y="36606"/>
                </a:lnTo>
                <a:lnTo>
                  <a:pt x="9821" y="76332"/>
                </a:lnTo>
                <a:lnTo>
                  <a:pt x="0" y="124980"/>
                </a:lnTo>
                <a:lnTo>
                  <a:pt x="9821" y="173628"/>
                </a:lnTo>
                <a:lnTo>
                  <a:pt x="36606" y="213355"/>
                </a:lnTo>
                <a:lnTo>
                  <a:pt x="76332" y="240139"/>
                </a:lnTo>
                <a:lnTo>
                  <a:pt x="124980" y="249961"/>
                </a:lnTo>
                <a:lnTo>
                  <a:pt x="173628" y="240139"/>
                </a:lnTo>
                <a:lnTo>
                  <a:pt x="213355" y="213355"/>
                </a:lnTo>
                <a:lnTo>
                  <a:pt x="240139" y="173628"/>
                </a:lnTo>
                <a:lnTo>
                  <a:pt x="249961" y="124980"/>
                </a:lnTo>
                <a:lnTo>
                  <a:pt x="240139" y="76332"/>
                </a:lnTo>
                <a:lnTo>
                  <a:pt x="213355" y="36606"/>
                </a:lnTo>
                <a:lnTo>
                  <a:pt x="173628" y="9821"/>
                </a:lnTo>
                <a:lnTo>
                  <a:pt x="124980" y="0"/>
                </a:lnTo>
                <a:close/>
              </a:path>
            </a:pathLst>
          </a:custGeom>
          <a:solidFill>
            <a:srgbClr val="907317"/>
          </a:solidFill>
        </p:spPr>
        <p:txBody>
          <a:bodyPr wrap="square" lIns="0" tIns="0" rIns="0" bIns="0" rtlCol="0"/>
          <a:lstStyle/>
          <a:p>
            <a:endParaRPr sz="1799" dirty="0"/>
          </a:p>
        </p:txBody>
      </p:sp>
      <p:sp>
        <p:nvSpPr>
          <p:cNvPr id="123" name="object 15"/>
          <p:cNvSpPr txBox="1"/>
          <p:nvPr/>
        </p:nvSpPr>
        <p:spPr>
          <a:xfrm>
            <a:off x="1323532" y="914592"/>
            <a:ext cx="3268631" cy="14343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algn="r"/>
            <a:r>
              <a:rPr lang="en-US" sz="1600" b="1" spc="5" dirty="0">
                <a:solidFill>
                  <a:srgbClr val="1958A3"/>
                </a:solidFill>
                <a:latin typeface="Arial"/>
                <a:cs typeface="Arial"/>
              </a:rPr>
              <a:t>Ease of Use</a:t>
            </a:r>
          </a:p>
          <a:p>
            <a:pPr marL="12696" marR="5078" algn="r">
              <a:lnSpc>
                <a:spcPct val="101699"/>
              </a:lnSpc>
              <a:spcBef>
                <a:spcPts val="680"/>
              </a:spcBef>
            </a:pPr>
            <a:r>
              <a:rPr lang="en-US" sz="1400" spc="10" dirty="0">
                <a:latin typeface="Arial"/>
                <a:cs typeface="Arial"/>
              </a:rPr>
              <a:t>IRA can be a faster alternative for Innovation Radar to  search for answers to questions  around consumer feedback across  Whirlpool and competitor brands via simple conversations</a:t>
            </a:r>
          </a:p>
        </p:txBody>
      </p:sp>
      <p:sp>
        <p:nvSpPr>
          <p:cNvPr id="124" name="object 16"/>
          <p:cNvSpPr txBox="1"/>
          <p:nvPr/>
        </p:nvSpPr>
        <p:spPr>
          <a:xfrm>
            <a:off x="6803936" y="914679"/>
            <a:ext cx="3257528" cy="13538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78"/>
            <a:r>
              <a:rPr lang="en-US" sz="1600" b="1" spc="5" dirty="0">
                <a:solidFill>
                  <a:srgbClr val="7E7E7E"/>
                </a:solidFill>
                <a:latin typeface="Arial"/>
                <a:cs typeface="Arial"/>
              </a:rPr>
              <a:t>Flexibility &amp; Scalability</a:t>
            </a:r>
          </a:p>
          <a:p>
            <a:pPr marR="5078"/>
            <a:endParaRPr lang="en-US" sz="1600" b="1" spc="5" dirty="0">
              <a:solidFill>
                <a:srgbClr val="7E7E7E"/>
              </a:solidFill>
              <a:latin typeface="Arial"/>
              <a:cs typeface="Arial"/>
            </a:endParaRPr>
          </a:p>
          <a:p>
            <a:pPr marR="5078"/>
            <a:r>
              <a:rPr lang="en-US" sz="1400" spc="10" dirty="0">
                <a:latin typeface="Arial"/>
                <a:cs typeface="Arial"/>
              </a:rPr>
              <a:t>IRA also provides output in the  form of charts and scans millions  of records to deliver the right  insight to the right person</a:t>
            </a:r>
          </a:p>
        </p:txBody>
      </p:sp>
      <p:sp>
        <p:nvSpPr>
          <p:cNvPr id="125" name="object 17"/>
          <p:cNvSpPr txBox="1"/>
          <p:nvPr/>
        </p:nvSpPr>
        <p:spPr>
          <a:xfrm>
            <a:off x="6798878" y="4509507"/>
            <a:ext cx="3968984" cy="775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600" b="1" dirty="0">
                <a:solidFill>
                  <a:srgbClr val="D1A52A"/>
                </a:solidFill>
                <a:latin typeface="Arial"/>
                <a:cs typeface="Arial"/>
              </a:rPr>
              <a:t>AI </a:t>
            </a:r>
            <a:r>
              <a:rPr sz="1600" b="1" spc="5" dirty="0">
                <a:solidFill>
                  <a:srgbClr val="D1A52A"/>
                </a:solidFill>
                <a:latin typeface="Arial"/>
                <a:cs typeface="Arial"/>
              </a:rPr>
              <a:t>driven</a:t>
            </a:r>
            <a:r>
              <a:rPr sz="1600" b="1" spc="-75" dirty="0">
                <a:solidFill>
                  <a:srgbClr val="D1A52A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D1A52A"/>
                </a:solidFill>
                <a:latin typeface="Arial"/>
                <a:cs typeface="Arial"/>
              </a:rPr>
              <a:t>UI</a:t>
            </a:r>
            <a:endParaRPr sz="1600" dirty="0">
              <a:latin typeface="Arial"/>
              <a:cs typeface="Arial"/>
            </a:endParaRPr>
          </a:p>
          <a:p>
            <a:pPr marL="12696" marR="5078">
              <a:lnSpc>
                <a:spcPct val="101699"/>
              </a:lnSpc>
              <a:spcBef>
                <a:spcPts val="680"/>
              </a:spcBef>
            </a:pPr>
            <a:r>
              <a:rPr sz="1400" spc="-15" dirty="0">
                <a:latin typeface="Arial"/>
                <a:cs typeface="Arial"/>
              </a:rPr>
              <a:t>IRA’s  </a:t>
            </a:r>
            <a:r>
              <a:rPr sz="1400" spc="5" dirty="0">
                <a:latin typeface="Arial"/>
                <a:cs typeface="Arial"/>
              </a:rPr>
              <a:t>user </a:t>
            </a:r>
            <a:r>
              <a:rPr sz="1400" dirty="0">
                <a:latin typeface="Arial"/>
                <a:cs typeface="Arial"/>
              </a:rPr>
              <a:t>interface </a:t>
            </a:r>
            <a:r>
              <a:rPr sz="1400" spc="5" dirty="0">
                <a:latin typeface="Arial"/>
                <a:cs typeface="Arial"/>
              </a:rPr>
              <a:t>(UI), </a:t>
            </a:r>
            <a:r>
              <a:rPr sz="1400" dirty="0">
                <a:latin typeface="Arial"/>
                <a:cs typeface="Arial"/>
              </a:rPr>
              <a:t>is </a:t>
            </a:r>
            <a:r>
              <a:rPr sz="1400" spc="5" dirty="0">
                <a:latin typeface="Arial"/>
                <a:cs typeface="Arial"/>
              </a:rPr>
              <a:t>driven by artificial intelligence (AI)</a:t>
            </a:r>
            <a:r>
              <a:rPr lang="en-US" sz="1400" spc="5" dirty="0">
                <a:latin typeface="Arial"/>
                <a:cs typeface="Arial"/>
              </a:rPr>
              <a:t> incorporating Amazon Lex</a:t>
            </a:r>
          </a:p>
        </p:txBody>
      </p:sp>
      <p:sp>
        <p:nvSpPr>
          <p:cNvPr id="126" name="object 18"/>
          <p:cNvSpPr txBox="1"/>
          <p:nvPr/>
        </p:nvSpPr>
        <p:spPr>
          <a:xfrm>
            <a:off x="910820" y="4509508"/>
            <a:ext cx="3681342" cy="9952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indent="770024" algn="r"/>
            <a:r>
              <a:rPr lang="en-US" sz="1600" b="1" spc="5" dirty="0">
                <a:solidFill>
                  <a:srgbClr val="17A1AC"/>
                </a:solidFill>
                <a:latin typeface="Arial"/>
                <a:cs typeface="Arial"/>
              </a:rPr>
              <a:t>Personalization &amp; Deep Dives</a:t>
            </a:r>
          </a:p>
          <a:p>
            <a:pPr marL="297091" marR="5078" indent="-285029" algn="r">
              <a:lnSpc>
                <a:spcPct val="101699"/>
              </a:lnSpc>
              <a:spcBef>
                <a:spcPts val="680"/>
              </a:spcBef>
            </a:pPr>
            <a:r>
              <a:rPr lang="en-US" sz="1400" spc="10" dirty="0">
                <a:latin typeface="Arial"/>
                <a:cs typeface="Arial"/>
              </a:rPr>
              <a:t>IRA can provide both high-level  as well as granular insights based on the business query</a:t>
            </a:r>
          </a:p>
        </p:txBody>
      </p:sp>
      <p:sp>
        <p:nvSpPr>
          <p:cNvPr id="127" name="object 19"/>
          <p:cNvSpPr/>
          <p:nvPr/>
        </p:nvSpPr>
        <p:spPr>
          <a:xfrm>
            <a:off x="442581" y="1248361"/>
            <a:ext cx="659329" cy="673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99" dirty="0"/>
          </a:p>
        </p:txBody>
      </p:sp>
      <p:sp>
        <p:nvSpPr>
          <p:cNvPr id="128" name="object 20"/>
          <p:cNvSpPr/>
          <p:nvPr/>
        </p:nvSpPr>
        <p:spPr>
          <a:xfrm>
            <a:off x="10969496" y="4670052"/>
            <a:ext cx="673663" cy="6736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99" dirty="0"/>
          </a:p>
        </p:txBody>
      </p:sp>
      <p:grpSp>
        <p:nvGrpSpPr>
          <p:cNvPr id="129" name="Group 128"/>
          <p:cNvGrpSpPr/>
          <p:nvPr/>
        </p:nvGrpSpPr>
        <p:grpSpPr>
          <a:xfrm>
            <a:off x="10969496" y="1259264"/>
            <a:ext cx="664705" cy="664693"/>
            <a:chOff x="4056156" y="807202"/>
            <a:chExt cx="664878" cy="664866"/>
          </a:xfrm>
        </p:grpSpPr>
        <p:sp>
          <p:nvSpPr>
            <p:cNvPr id="130" name="object 22"/>
            <p:cNvSpPr/>
            <p:nvPr/>
          </p:nvSpPr>
          <p:spPr>
            <a:xfrm>
              <a:off x="4195018" y="995378"/>
              <a:ext cx="388630" cy="288997"/>
            </a:xfrm>
            <a:custGeom>
              <a:avLst/>
              <a:gdLst/>
              <a:ahLst/>
              <a:cxnLst/>
              <a:rect l="l" t="t" r="r" b="b"/>
              <a:pathLst>
                <a:path w="398780" h="296545">
                  <a:moveTo>
                    <a:pt x="64782" y="178917"/>
                  </a:moveTo>
                  <a:lnTo>
                    <a:pt x="0" y="237413"/>
                  </a:lnTo>
                  <a:lnTo>
                    <a:pt x="65163" y="296049"/>
                  </a:lnTo>
                  <a:lnTo>
                    <a:pt x="65163" y="264185"/>
                  </a:lnTo>
                  <a:lnTo>
                    <a:pt x="102188" y="264185"/>
                  </a:lnTo>
                  <a:lnTo>
                    <a:pt x="133126" y="252939"/>
                  </a:lnTo>
                  <a:lnTo>
                    <a:pt x="159645" y="232635"/>
                  </a:lnTo>
                  <a:lnTo>
                    <a:pt x="178709" y="210362"/>
                  </a:lnTo>
                  <a:lnTo>
                    <a:pt x="73101" y="210362"/>
                  </a:lnTo>
                  <a:lnTo>
                    <a:pt x="67068" y="209994"/>
                  </a:lnTo>
                  <a:lnTo>
                    <a:pt x="64350" y="208279"/>
                  </a:lnTo>
                  <a:lnTo>
                    <a:pt x="65062" y="194817"/>
                  </a:lnTo>
                  <a:lnTo>
                    <a:pt x="64902" y="190855"/>
                  </a:lnTo>
                  <a:lnTo>
                    <a:pt x="64782" y="178917"/>
                  </a:lnTo>
                  <a:close/>
                </a:path>
                <a:path w="398780" h="296545">
                  <a:moveTo>
                    <a:pt x="180281" y="85293"/>
                  </a:moveTo>
                  <a:lnTo>
                    <a:pt x="80360" y="85293"/>
                  </a:lnTo>
                  <a:lnTo>
                    <a:pt x="87399" y="85353"/>
                  </a:lnTo>
                  <a:lnTo>
                    <a:pt x="94157" y="86169"/>
                  </a:lnTo>
                  <a:lnTo>
                    <a:pt x="129984" y="110092"/>
                  </a:lnTo>
                  <a:lnTo>
                    <a:pt x="157952" y="137916"/>
                  </a:lnTo>
                  <a:lnTo>
                    <a:pt x="186850" y="167860"/>
                  </a:lnTo>
                  <a:lnTo>
                    <a:pt x="216873" y="199915"/>
                  </a:lnTo>
                  <a:lnTo>
                    <a:pt x="231609" y="215912"/>
                  </a:lnTo>
                  <a:lnTo>
                    <a:pt x="243199" y="228032"/>
                  </a:lnTo>
                  <a:lnTo>
                    <a:pt x="285381" y="252044"/>
                  </a:lnTo>
                  <a:lnTo>
                    <a:pt x="313549" y="254787"/>
                  </a:lnTo>
                  <a:lnTo>
                    <a:pt x="332155" y="254787"/>
                  </a:lnTo>
                  <a:lnTo>
                    <a:pt x="335318" y="257848"/>
                  </a:lnTo>
                  <a:lnTo>
                    <a:pt x="333692" y="272160"/>
                  </a:lnTo>
                  <a:lnTo>
                    <a:pt x="334175" y="277380"/>
                  </a:lnTo>
                  <a:lnTo>
                    <a:pt x="334175" y="284822"/>
                  </a:lnTo>
                  <a:lnTo>
                    <a:pt x="398475" y="226923"/>
                  </a:lnTo>
                  <a:lnTo>
                    <a:pt x="368398" y="199915"/>
                  </a:lnTo>
                  <a:lnTo>
                    <a:pt x="320598" y="199915"/>
                  </a:lnTo>
                  <a:lnTo>
                    <a:pt x="304037" y="199135"/>
                  </a:lnTo>
                  <a:lnTo>
                    <a:pt x="252976" y="160572"/>
                  </a:lnTo>
                  <a:lnTo>
                    <a:pt x="224120" y="130965"/>
                  </a:lnTo>
                  <a:lnTo>
                    <a:pt x="195430" y="101182"/>
                  </a:lnTo>
                  <a:lnTo>
                    <a:pt x="180281" y="85293"/>
                  </a:lnTo>
                  <a:close/>
                </a:path>
                <a:path w="398780" h="296545">
                  <a:moveTo>
                    <a:pt x="102188" y="264185"/>
                  </a:moveTo>
                  <a:lnTo>
                    <a:pt x="65163" y="264185"/>
                  </a:lnTo>
                  <a:lnTo>
                    <a:pt x="102004" y="264252"/>
                  </a:lnTo>
                  <a:lnTo>
                    <a:pt x="102188" y="264185"/>
                  </a:lnTo>
                  <a:close/>
                </a:path>
                <a:path w="398780" h="296545">
                  <a:moveTo>
                    <a:pt x="145453" y="167131"/>
                  </a:moveTo>
                  <a:lnTo>
                    <a:pt x="140174" y="172855"/>
                  </a:lnTo>
                  <a:lnTo>
                    <a:pt x="134762" y="178646"/>
                  </a:lnTo>
                  <a:lnTo>
                    <a:pt x="129422" y="184610"/>
                  </a:lnTo>
                  <a:lnTo>
                    <a:pt x="87637" y="210299"/>
                  </a:lnTo>
                  <a:lnTo>
                    <a:pt x="73101" y="210362"/>
                  </a:lnTo>
                  <a:lnTo>
                    <a:pt x="178709" y="210362"/>
                  </a:lnTo>
                  <a:lnTo>
                    <a:pt x="182676" y="205727"/>
                  </a:lnTo>
                  <a:lnTo>
                    <a:pt x="145453" y="167131"/>
                  </a:lnTo>
                  <a:close/>
                </a:path>
                <a:path w="398780" h="296545">
                  <a:moveTo>
                    <a:pt x="334860" y="169798"/>
                  </a:moveTo>
                  <a:lnTo>
                    <a:pt x="333119" y="187871"/>
                  </a:lnTo>
                  <a:lnTo>
                    <a:pt x="329336" y="197016"/>
                  </a:lnTo>
                  <a:lnTo>
                    <a:pt x="320598" y="199915"/>
                  </a:lnTo>
                  <a:lnTo>
                    <a:pt x="368398" y="199915"/>
                  </a:lnTo>
                  <a:lnTo>
                    <a:pt x="334860" y="169798"/>
                  </a:lnTo>
                  <a:close/>
                </a:path>
                <a:path w="398780" h="296545">
                  <a:moveTo>
                    <a:pt x="334225" y="10820"/>
                  </a:moveTo>
                  <a:lnTo>
                    <a:pt x="334225" y="17995"/>
                  </a:lnTo>
                  <a:lnTo>
                    <a:pt x="333717" y="22872"/>
                  </a:lnTo>
                  <a:lnTo>
                    <a:pt x="335648" y="37960"/>
                  </a:lnTo>
                  <a:lnTo>
                    <a:pt x="331444" y="40347"/>
                  </a:lnTo>
                  <a:lnTo>
                    <a:pt x="309078" y="41686"/>
                  </a:lnTo>
                  <a:lnTo>
                    <a:pt x="296375" y="42892"/>
                  </a:lnTo>
                  <a:lnTo>
                    <a:pt x="255321" y="56281"/>
                  </a:lnTo>
                  <a:lnTo>
                    <a:pt x="229410" y="82347"/>
                  </a:lnTo>
                  <a:lnTo>
                    <a:pt x="216881" y="96186"/>
                  </a:lnTo>
                  <a:lnTo>
                    <a:pt x="215912" y="97154"/>
                  </a:lnTo>
                  <a:lnTo>
                    <a:pt x="216357" y="101866"/>
                  </a:lnTo>
                  <a:lnTo>
                    <a:pt x="217677" y="103200"/>
                  </a:lnTo>
                  <a:lnTo>
                    <a:pt x="226100" y="111570"/>
                  </a:lnTo>
                  <a:lnTo>
                    <a:pt x="234488" y="119714"/>
                  </a:lnTo>
                  <a:lnTo>
                    <a:pt x="250469" y="135039"/>
                  </a:lnTo>
                  <a:lnTo>
                    <a:pt x="265668" y="120345"/>
                  </a:lnTo>
                  <a:lnTo>
                    <a:pt x="273115" y="113361"/>
                  </a:lnTo>
                  <a:lnTo>
                    <a:pt x="313375" y="95800"/>
                  </a:lnTo>
                  <a:lnTo>
                    <a:pt x="368141" y="95800"/>
                  </a:lnTo>
                  <a:lnTo>
                    <a:pt x="398449" y="68465"/>
                  </a:lnTo>
                  <a:lnTo>
                    <a:pt x="334225" y="10820"/>
                  </a:lnTo>
                  <a:close/>
                </a:path>
                <a:path w="398780" h="296545">
                  <a:moveTo>
                    <a:pt x="368141" y="95800"/>
                  </a:moveTo>
                  <a:lnTo>
                    <a:pt x="313375" y="95800"/>
                  </a:lnTo>
                  <a:lnTo>
                    <a:pt x="320067" y="96186"/>
                  </a:lnTo>
                  <a:lnTo>
                    <a:pt x="326707" y="96862"/>
                  </a:lnTo>
                  <a:lnTo>
                    <a:pt x="329399" y="97167"/>
                  </a:lnTo>
                  <a:lnTo>
                    <a:pt x="333273" y="101320"/>
                  </a:lnTo>
                  <a:lnTo>
                    <a:pt x="334777" y="110092"/>
                  </a:lnTo>
                  <a:lnTo>
                    <a:pt x="334749" y="111570"/>
                  </a:lnTo>
                  <a:lnTo>
                    <a:pt x="334140" y="116992"/>
                  </a:lnTo>
                  <a:lnTo>
                    <a:pt x="334111" y="126491"/>
                  </a:lnTo>
                  <a:lnTo>
                    <a:pt x="368141" y="95800"/>
                  </a:lnTo>
                  <a:close/>
                </a:path>
                <a:path w="398780" h="296545">
                  <a:moveTo>
                    <a:pt x="64439" y="0"/>
                  </a:moveTo>
                  <a:lnTo>
                    <a:pt x="101" y="58153"/>
                  </a:lnTo>
                  <a:lnTo>
                    <a:pt x="65201" y="116992"/>
                  </a:lnTo>
                  <a:lnTo>
                    <a:pt x="65201" y="85750"/>
                  </a:lnTo>
                  <a:lnTo>
                    <a:pt x="72981" y="85565"/>
                  </a:lnTo>
                  <a:lnTo>
                    <a:pt x="80360" y="85293"/>
                  </a:lnTo>
                  <a:lnTo>
                    <a:pt x="180281" y="85293"/>
                  </a:lnTo>
                  <a:lnTo>
                    <a:pt x="166890" y="71246"/>
                  </a:lnTo>
                  <a:lnTo>
                    <a:pt x="134685" y="43219"/>
                  </a:lnTo>
                  <a:lnTo>
                    <a:pt x="94564" y="30556"/>
                  </a:lnTo>
                  <a:lnTo>
                    <a:pt x="87264" y="30289"/>
                  </a:lnTo>
                  <a:lnTo>
                    <a:pt x="64439" y="29146"/>
                  </a:lnTo>
                  <a:lnTo>
                    <a:pt x="6443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sz="1799" dirty="0"/>
            </a:p>
          </p:txBody>
        </p:sp>
        <p:sp>
          <p:nvSpPr>
            <p:cNvPr id="131" name="object 24"/>
            <p:cNvSpPr/>
            <p:nvPr/>
          </p:nvSpPr>
          <p:spPr>
            <a:xfrm>
              <a:off x="4195018" y="1158269"/>
              <a:ext cx="178225" cy="125624"/>
            </a:xfrm>
            <a:custGeom>
              <a:avLst/>
              <a:gdLst/>
              <a:ahLst/>
              <a:cxnLst/>
              <a:rect l="l" t="t" r="r" b="b"/>
              <a:pathLst>
                <a:path w="182880" h="128904">
                  <a:moveTo>
                    <a:pt x="64782" y="11772"/>
                  </a:moveTo>
                  <a:lnTo>
                    <a:pt x="0" y="70269"/>
                  </a:lnTo>
                  <a:lnTo>
                    <a:pt x="65163" y="128905"/>
                  </a:lnTo>
                  <a:lnTo>
                    <a:pt x="65163" y="97040"/>
                  </a:lnTo>
                  <a:lnTo>
                    <a:pt x="102195" y="97040"/>
                  </a:lnTo>
                  <a:lnTo>
                    <a:pt x="133130" y="85799"/>
                  </a:lnTo>
                  <a:lnTo>
                    <a:pt x="159650" y="65495"/>
                  </a:lnTo>
                  <a:lnTo>
                    <a:pt x="178710" y="43218"/>
                  </a:lnTo>
                  <a:lnTo>
                    <a:pt x="73101" y="43218"/>
                  </a:lnTo>
                  <a:lnTo>
                    <a:pt x="67068" y="42862"/>
                  </a:lnTo>
                  <a:lnTo>
                    <a:pt x="64350" y="41135"/>
                  </a:lnTo>
                  <a:lnTo>
                    <a:pt x="65062" y="27686"/>
                  </a:lnTo>
                  <a:lnTo>
                    <a:pt x="64902" y="23723"/>
                  </a:lnTo>
                  <a:lnTo>
                    <a:pt x="64782" y="11772"/>
                  </a:lnTo>
                  <a:close/>
                </a:path>
                <a:path w="182880" h="128904">
                  <a:moveTo>
                    <a:pt x="102195" y="97040"/>
                  </a:moveTo>
                  <a:lnTo>
                    <a:pt x="65163" y="97040"/>
                  </a:lnTo>
                  <a:lnTo>
                    <a:pt x="102006" y="97109"/>
                  </a:lnTo>
                  <a:lnTo>
                    <a:pt x="102195" y="97040"/>
                  </a:lnTo>
                  <a:close/>
                </a:path>
                <a:path w="182880" h="128904">
                  <a:moveTo>
                    <a:pt x="145453" y="0"/>
                  </a:moveTo>
                  <a:lnTo>
                    <a:pt x="140176" y="5721"/>
                  </a:lnTo>
                  <a:lnTo>
                    <a:pt x="134767" y="11509"/>
                  </a:lnTo>
                  <a:lnTo>
                    <a:pt x="129427" y="17473"/>
                  </a:lnTo>
                  <a:lnTo>
                    <a:pt x="87637" y="43159"/>
                  </a:lnTo>
                  <a:lnTo>
                    <a:pt x="73101" y="43218"/>
                  </a:lnTo>
                  <a:lnTo>
                    <a:pt x="178710" y="43218"/>
                  </a:lnTo>
                  <a:lnTo>
                    <a:pt x="182676" y="38582"/>
                  </a:lnTo>
                  <a:lnTo>
                    <a:pt x="145453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sz="1799" dirty="0"/>
            </a:p>
          </p:txBody>
        </p:sp>
        <p:sp>
          <p:nvSpPr>
            <p:cNvPr id="132" name="object 25"/>
            <p:cNvSpPr/>
            <p:nvPr/>
          </p:nvSpPr>
          <p:spPr>
            <a:xfrm>
              <a:off x="4405434" y="1005924"/>
              <a:ext cx="178225" cy="121292"/>
            </a:xfrm>
            <a:custGeom>
              <a:avLst/>
              <a:gdLst/>
              <a:ahLst/>
              <a:cxnLst/>
              <a:rect l="l" t="t" r="r" b="b"/>
              <a:pathLst>
                <a:path w="182880" h="124460">
                  <a:moveTo>
                    <a:pt x="118313" y="0"/>
                  </a:moveTo>
                  <a:lnTo>
                    <a:pt x="118313" y="7175"/>
                  </a:lnTo>
                  <a:lnTo>
                    <a:pt x="117817" y="12052"/>
                  </a:lnTo>
                  <a:lnTo>
                    <a:pt x="119735" y="27152"/>
                  </a:lnTo>
                  <a:lnTo>
                    <a:pt x="115544" y="29527"/>
                  </a:lnTo>
                  <a:lnTo>
                    <a:pt x="93171" y="30871"/>
                  </a:lnTo>
                  <a:lnTo>
                    <a:pt x="80467" y="32077"/>
                  </a:lnTo>
                  <a:lnTo>
                    <a:pt x="39416" y="45462"/>
                  </a:lnTo>
                  <a:lnTo>
                    <a:pt x="13504" y="71537"/>
                  </a:lnTo>
                  <a:lnTo>
                    <a:pt x="976" y="85370"/>
                  </a:lnTo>
                  <a:lnTo>
                    <a:pt x="0" y="86347"/>
                  </a:lnTo>
                  <a:lnTo>
                    <a:pt x="444" y="91059"/>
                  </a:lnTo>
                  <a:lnTo>
                    <a:pt x="1765" y="92392"/>
                  </a:lnTo>
                  <a:lnTo>
                    <a:pt x="10187" y="100755"/>
                  </a:lnTo>
                  <a:lnTo>
                    <a:pt x="18575" y="108896"/>
                  </a:lnTo>
                  <a:lnTo>
                    <a:pt x="34556" y="124218"/>
                  </a:lnTo>
                  <a:lnTo>
                    <a:pt x="49760" y="109524"/>
                  </a:lnTo>
                  <a:lnTo>
                    <a:pt x="57207" y="102540"/>
                  </a:lnTo>
                  <a:lnTo>
                    <a:pt x="97474" y="84985"/>
                  </a:lnTo>
                  <a:lnTo>
                    <a:pt x="152223" y="84985"/>
                  </a:lnTo>
                  <a:lnTo>
                    <a:pt x="182537" y="57645"/>
                  </a:lnTo>
                  <a:lnTo>
                    <a:pt x="118313" y="0"/>
                  </a:lnTo>
                  <a:close/>
                </a:path>
                <a:path w="182880" h="124460">
                  <a:moveTo>
                    <a:pt x="152223" y="84985"/>
                  </a:moveTo>
                  <a:lnTo>
                    <a:pt x="97474" y="84985"/>
                  </a:lnTo>
                  <a:lnTo>
                    <a:pt x="104162" y="85370"/>
                  </a:lnTo>
                  <a:lnTo>
                    <a:pt x="110794" y="86042"/>
                  </a:lnTo>
                  <a:lnTo>
                    <a:pt x="113487" y="86347"/>
                  </a:lnTo>
                  <a:lnTo>
                    <a:pt x="117373" y="90512"/>
                  </a:lnTo>
                  <a:lnTo>
                    <a:pt x="118948" y="99758"/>
                  </a:lnTo>
                  <a:lnTo>
                    <a:pt x="118198" y="106438"/>
                  </a:lnTo>
                  <a:lnTo>
                    <a:pt x="118198" y="115671"/>
                  </a:lnTo>
                  <a:lnTo>
                    <a:pt x="152223" y="84985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sz="1799" dirty="0"/>
            </a:p>
          </p:txBody>
        </p:sp>
        <p:grpSp>
          <p:nvGrpSpPr>
            <p:cNvPr id="133" name="Group 132"/>
            <p:cNvGrpSpPr/>
            <p:nvPr/>
          </p:nvGrpSpPr>
          <p:grpSpPr>
            <a:xfrm>
              <a:off x="4056156" y="807202"/>
              <a:ext cx="664878" cy="664866"/>
              <a:chOff x="4056905" y="807364"/>
              <a:chExt cx="664878" cy="664866"/>
            </a:xfrm>
          </p:grpSpPr>
          <p:sp>
            <p:nvSpPr>
              <p:cNvPr id="134" name="object 23"/>
              <p:cNvSpPr/>
              <p:nvPr/>
            </p:nvSpPr>
            <p:spPr>
              <a:xfrm>
                <a:off x="4195029" y="1000868"/>
                <a:ext cx="388630" cy="277858"/>
              </a:xfrm>
              <a:custGeom>
                <a:avLst/>
                <a:gdLst/>
                <a:ahLst/>
                <a:cxnLst/>
                <a:rect l="l" t="t" r="r" b="b"/>
                <a:pathLst>
                  <a:path w="398780" h="285114">
                    <a:moveTo>
                      <a:pt x="180180" y="85293"/>
                    </a:moveTo>
                    <a:lnTo>
                      <a:pt x="80259" y="85293"/>
                    </a:lnTo>
                    <a:lnTo>
                      <a:pt x="87297" y="85353"/>
                    </a:lnTo>
                    <a:lnTo>
                      <a:pt x="94056" y="86169"/>
                    </a:lnTo>
                    <a:lnTo>
                      <a:pt x="129883" y="110092"/>
                    </a:lnTo>
                    <a:lnTo>
                      <a:pt x="157850" y="137916"/>
                    </a:lnTo>
                    <a:lnTo>
                      <a:pt x="186749" y="167860"/>
                    </a:lnTo>
                    <a:lnTo>
                      <a:pt x="216771" y="199915"/>
                    </a:lnTo>
                    <a:lnTo>
                      <a:pt x="231508" y="215912"/>
                    </a:lnTo>
                    <a:lnTo>
                      <a:pt x="243098" y="228032"/>
                    </a:lnTo>
                    <a:lnTo>
                      <a:pt x="285280" y="252044"/>
                    </a:lnTo>
                    <a:lnTo>
                      <a:pt x="313447" y="254787"/>
                    </a:lnTo>
                    <a:lnTo>
                      <a:pt x="332054" y="254787"/>
                    </a:lnTo>
                    <a:lnTo>
                      <a:pt x="335216" y="257848"/>
                    </a:lnTo>
                    <a:lnTo>
                      <a:pt x="333590" y="272160"/>
                    </a:lnTo>
                    <a:lnTo>
                      <a:pt x="334073" y="277380"/>
                    </a:lnTo>
                    <a:lnTo>
                      <a:pt x="334073" y="284822"/>
                    </a:lnTo>
                    <a:lnTo>
                      <a:pt x="398373" y="226923"/>
                    </a:lnTo>
                    <a:lnTo>
                      <a:pt x="368296" y="199915"/>
                    </a:lnTo>
                    <a:lnTo>
                      <a:pt x="320496" y="199915"/>
                    </a:lnTo>
                    <a:lnTo>
                      <a:pt x="303936" y="199135"/>
                    </a:lnTo>
                    <a:lnTo>
                      <a:pt x="252874" y="160572"/>
                    </a:lnTo>
                    <a:lnTo>
                      <a:pt x="224018" y="130965"/>
                    </a:lnTo>
                    <a:lnTo>
                      <a:pt x="195328" y="101182"/>
                    </a:lnTo>
                    <a:lnTo>
                      <a:pt x="180180" y="85293"/>
                    </a:lnTo>
                    <a:close/>
                  </a:path>
                  <a:path w="398780" h="285114">
                    <a:moveTo>
                      <a:pt x="334759" y="169798"/>
                    </a:moveTo>
                    <a:lnTo>
                      <a:pt x="333029" y="187843"/>
                    </a:lnTo>
                    <a:lnTo>
                      <a:pt x="329234" y="197016"/>
                    </a:lnTo>
                    <a:lnTo>
                      <a:pt x="320496" y="199915"/>
                    </a:lnTo>
                    <a:lnTo>
                      <a:pt x="368296" y="199915"/>
                    </a:lnTo>
                    <a:lnTo>
                      <a:pt x="334759" y="169798"/>
                    </a:lnTo>
                    <a:close/>
                  </a:path>
                  <a:path w="398780" h="285114">
                    <a:moveTo>
                      <a:pt x="64338" y="0"/>
                    </a:moveTo>
                    <a:lnTo>
                      <a:pt x="0" y="58153"/>
                    </a:lnTo>
                    <a:lnTo>
                      <a:pt x="65100" y="116992"/>
                    </a:lnTo>
                    <a:lnTo>
                      <a:pt x="65100" y="85750"/>
                    </a:lnTo>
                    <a:lnTo>
                      <a:pt x="72880" y="85565"/>
                    </a:lnTo>
                    <a:lnTo>
                      <a:pt x="80259" y="85293"/>
                    </a:lnTo>
                    <a:lnTo>
                      <a:pt x="180180" y="85293"/>
                    </a:lnTo>
                    <a:lnTo>
                      <a:pt x="166789" y="71246"/>
                    </a:lnTo>
                    <a:lnTo>
                      <a:pt x="134583" y="43219"/>
                    </a:lnTo>
                    <a:lnTo>
                      <a:pt x="94462" y="30556"/>
                    </a:lnTo>
                    <a:lnTo>
                      <a:pt x="87162" y="30289"/>
                    </a:lnTo>
                    <a:lnTo>
                      <a:pt x="64338" y="29146"/>
                    </a:lnTo>
                    <a:lnTo>
                      <a:pt x="64338" y="0"/>
                    </a:lnTo>
                    <a:close/>
                  </a:path>
                </a:pathLst>
              </a:custGeom>
              <a:solidFill>
                <a:srgbClr val="7E7E7E"/>
              </a:solidFill>
            </p:spPr>
            <p:txBody>
              <a:bodyPr wrap="square" lIns="0" tIns="0" rIns="0" bIns="0" rtlCol="0"/>
              <a:lstStyle/>
              <a:p>
                <a:endParaRPr sz="1799" dirty="0"/>
              </a:p>
            </p:txBody>
          </p:sp>
          <p:grpSp>
            <p:nvGrpSpPr>
              <p:cNvPr id="136" name="Group 135"/>
              <p:cNvGrpSpPr/>
              <p:nvPr/>
            </p:nvGrpSpPr>
            <p:grpSpPr>
              <a:xfrm>
                <a:off x="4056905" y="807364"/>
                <a:ext cx="664878" cy="664866"/>
                <a:chOff x="4056905" y="807364"/>
                <a:chExt cx="664878" cy="664866"/>
              </a:xfrm>
            </p:grpSpPr>
            <p:sp>
              <p:nvSpPr>
                <p:cNvPr id="137" name="object 26"/>
                <p:cNvSpPr/>
                <p:nvPr/>
              </p:nvSpPr>
              <p:spPr>
                <a:xfrm>
                  <a:off x="4422403" y="1163343"/>
                  <a:ext cx="298279" cy="306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069" h="314960">
                      <a:moveTo>
                        <a:pt x="0" y="314947"/>
                      </a:moveTo>
                      <a:lnTo>
                        <a:pt x="48184" y="306638"/>
                      </a:lnTo>
                      <a:lnTo>
                        <a:pt x="93805" y="291832"/>
                      </a:lnTo>
                      <a:lnTo>
                        <a:pt x="136359" y="271034"/>
                      </a:lnTo>
                      <a:lnTo>
                        <a:pt x="175342" y="244747"/>
                      </a:lnTo>
                      <a:lnTo>
                        <a:pt x="210250" y="213475"/>
                      </a:lnTo>
                      <a:lnTo>
                        <a:pt x="240578" y="177724"/>
                      </a:lnTo>
                      <a:lnTo>
                        <a:pt x="265823" y="137996"/>
                      </a:lnTo>
                      <a:lnTo>
                        <a:pt x="285481" y="94797"/>
                      </a:lnTo>
                      <a:lnTo>
                        <a:pt x="299048" y="48630"/>
                      </a:lnTo>
                      <a:lnTo>
                        <a:pt x="306019" y="0"/>
                      </a:lnTo>
                    </a:path>
                  </a:pathLst>
                </a:custGeom>
                <a:ln w="9525">
                  <a:solidFill>
                    <a:srgbClr val="7E7E7E"/>
                  </a:solidFill>
                  <a:prstDash val="dash"/>
                </a:ln>
              </p:spPr>
              <p:txBody>
                <a:bodyPr wrap="square" lIns="0" tIns="0" rIns="0" bIns="0" rtlCol="0"/>
                <a:lstStyle/>
                <a:p>
                  <a:endParaRPr sz="1799" dirty="0"/>
                </a:p>
              </p:txBody>
            </p:sp>
            <p:sp>
              <p:nvSpPr>
                <p:cNvPr id="139" name="object 27"/>
                <p:cNvSpPr/>
                <p:nvPr/>
              </p:nvSpPr>
              <p:spPr>
                <a:xfrm>
                  <a:off x="4412897" y="808180"/>
                  <a:ext cx="306943" cy="298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960" h="306070">
                      <a:moveTo>
                        <a:pt x="314947" y="306019"/>
                      </a:moveTo>
                      <a:lnTo>
                        <a:pt x="306638" y="257835"/>
                      </a:lnTo>
                      <a:lnTo>
                        <a:pt x="291832" y="212213"/>
                      </a:lnTo>
                      <a:lnTo>
                        <a:pt x="271034" y="169659"/>
                      </a:lnTo>
                      <a:lnTo>
                        <a:pt x="244747" y="130676"/>
                      </a:lnTo>
                      <a:lnTo>
                        <a:pt x="213475" y="95769"/>
                      </a:lnTo>
                      <a:lnTo>
                        <a:pt x="177724" y="65440"/>
                      </a:lnTo>
                      <a:lnTo>
                        <a:pt x="137996" y="40195"/>
                      </a:lnTo>
                      <a:lnTo>
                        <a:pt x="94797" y="20537"/>
                      </a:lnTo>
                      <a:lnTo>
                        <a:pt x="48630" y="6970"/>
                      </a:ln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7E7E7E"/>
                  </a:solidFill>
                  <a:prstDash val="dash"/>
                </a:ln>
              </p:spPr>
              <p:txBody>
                <a:bodyPr wrap="square" lIns="0" tIns="0" rIns="0" bIns="0" rtlCol="0"/>
                <a:lstStyle/>
                <a:p>
                  <a:endParaRPr sz="1799" dirty="0"/>
                </a:p>
              </p:txBody>
            </p:sp>
            <p:sp>
              <p:nvSpPr>
                <p:cNvPr id="140" name="object 28"/>
                <p:cNvSpPr/>
                <p:nvPr/>
              </p:nvSpPr>
              <p:spPr>
                <a:xfrm>
                  <a:off x="4057734" y="808997"/>
                  <a:ext cx="298279" cy="306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069" h="314960">
                      <a:moveTo>
                        <a:pt x="306019" y="0"/>
                      </a:moveTo>
                      <a:lnTo>
                        <a:pt x="257835" y="8308"/>
                      </a:lnTo>
                      <a:lnTo>
                        <a:pt x="212213" y="23114"/>
                      </a:lnTo>
                      <a:lnTo>
                        <a:pt x="169659" y="43912"/>
                      </a:lnTo>
                      <a:lnTo>
                        <a:pt x="130676" y="70199"/>
                      </a:lnTo>
                      <a:lnTo>
                        <a:pt x="95769" y="101471"/>
                      </a:lnTo>
                      <a:lnTo>
                        <a:pt x="65440" y="137223"/>
                      </a:lnTo>
                      <a:lnTo>
                        <a:pt x="40195" y="176950"/>
                      </a:lnTo>
                      <a:lnTo>
                        <a:pt x="20537" y="220150"/>
                      </a:lnTo>
                      <a:lnTo>
                        <a:pt x="6970" y="266317"/>
                      </a:lnTo>
                      <a:lnTo>
                        <a:pt x="0" y="314947"/>
                      </a:lnTo>
                    </a:path>
                  </a:pathLst>
                </a:custGeom>
                <a:ln w="9525">
                  <a:solidFill>
                    <a:srgbClr val="7E7E7E"/>
                  </a:solidFill>
                  <a:prstDash val="dash"/>
                </a:ln>
              </p:spPr>
              <p:txBody>
                <a:bodyPr wrap="square" lIns="0" tIns="0" rIns="0" bIns="0" rtlCol="0"/>
                <a:lstStyle/>
                <a:p>
                  <a:endParaRPr sz="1799" dirty="0"/>
                </a:p>
              </p:txBody>
            </p:sp>
            <p:sp>
              <p:nvSpPr>
                <p:cNvPr id="142" name="object 29"/>
                <p:cNvSpPr/>
                <p:nvPr/>
              </p:nvSpPr>
              <p:spPr>
                <a:xfrm>
                  <a:off x="4058551" y="1172848"/>
                  <a:ext cx="306943" cy="298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960" h="306070">
                      <a:moveTo>
                        <a:pt x="0" y="0"/>
                      </a:moveTo>
                      <a:lnTo>
                        <a:pt x="8308" y="48184"/>
                      </a:lnTo>
                      <a:lnTo>
                        <a:pt x="23114" y="93805"/>
                      </a:lnTo>
                      <a:lnTo>
                        <a:pt x="43912" y="136359"/>
                      </a:lnTo>
                      <a:lnTo>
                        <a:pt x="70199" y="175342"/>
                      </a:lnTo>
                      <a:lnTo>
                        <a:pt x="101471" y="210250"/>
                      </a:lnTo>
                      <a:lnTo>
                        <a:pt x="137223" y="240578"/>
                      </a:lnTo>
                      <a:lnTo>
                        <a:pt x="176950" y="265823"/>
                      </a:lnTo>
                      <a:lnTo>
                        <a:pt x="220150" y="285481"/>
                      </a:lnTo>
                      <a:lnTo>
                        <a:pt x="266317" y="299048"/>
                      </a:lnTo>
                      <a:lnTo>
                        <a:pt x="314947" y="306019"/>
                      </a:lnTo>
                    </a:path>
                  </a:pathLst>
                </a:custGeom>
                <a:ln w="9525">
                  <a:solidFill>
                    <a:srgbClr val="7E7E7E"/>
                  </a:solidFill>
                  <a:prstDash val="dash"/>
                </a:ln>
              </p:spPr>
              <p:txBody>
                <a:bodyPr wrap="square" lIns="0" tIns="0" rIns="0" bIns="0" rtlCol="0"/>
                <a:lstStyle/>
                <a:p>
                  <a:endParaRPr sz="1799" dirty="0"/>
                </a:p>
              </p:txBody>
            </p:sp>
            <p:sp>
              <p:nvSpPr>
                <p:cNvPr id="143" name="object 30"/>
                <p:cNvSpPr/>
                <p:nvPr/>
              </p:nvSpPr>
              <p:spPr>
                <a:xfrm>
                  <a:off x="4721164" y="1125458"/>
                  <a:ext cx="619" cy="284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29210">
                      <a:moveTo>
                        <a:pt x="0" y="29095"/>
                      </a:moveTo>
                      <a:lnTo>
                        <a:pt x="203" y="24269"/>
                      </a:lnTo>
                      <a:lnTo>
                        <a:pt x="304" y="19418"/>
                      </a:lnTo>
                      <a:lnTo>
                        <a:pt x="304" y="14541"/>
                      </a:lnTo>
                      <a:lnTo>
                        <a:pt x="304" y="9677"/>
                      </a:lnTo>
                      <a:lnTo>
                        <a:pt x="203" y="4826"/>
                      </a:ln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7E7E7E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1799" dirty="0"/>
                </a:p>
              </p:txBody>
            </p:sp>
            <p:sp>
              <p:nvSpPr>
                <p:cNvPr id="145" name="object 31"/>
                <p:cNvSpPr/>
                <p:nvPr/>
              </p:nvSpPr>
              <p:spPr>
                <a:xfrm>
                  <a:off x="4375000" y="807364"/>
                  <a:ext cx="28466" cy="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10" h="635">
                      <a:moveTo>
                        <a:pt x="29108" y="292"/>
                      </a:moveTo>
                      <a:lnTo>
                        <a:pt x="24282" y="101"/>
                      </a:lnTo>
                      <a:lnTo>
                        <a:pt x="19430" y="0"/>
                      </a:lnTo>
                      <a:lnTo>
                        <a:pt x="14554" y="0"/>
                      </a:lnTo>
                      <a:lnTo>
                        <a:pt x="9677" y="0"/>
                      </a:lnTo>
                      <a:lnTo>
                        <a:pt x="4825" y="101"/>
                      </a:lnTo>
                      <a:lnTo>
                        <a:pt x="0" y="292"/>
                      </a:lnTo>
                    </a:path>
                  </a:pathLst>
                </a:custGeom>
                <a:ln w="9524">
                  <a:solidFill>
                    <a:srgbClr val="7E7E7E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1799" dirty="0"/>
                </a:p>
              </p:txBody>
            </p:sp>
            <p:sp>
              <p:nvSpPr>
                <p:cNvPr id="146" name="object 32"/>
                <p:cNvSpPr/>
                <p:nvPr/>
              </p:nvSpPr>
              <p:spPr>
                <a:xfrm>
                  <a:off x="4056905" y="1125458"/>
                  <a:ext cx="619" cy="284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29210">
                      <a:moveTo>
                        <a:pt x="304" y="0"/>
                      </a:moveTo>
                      <a:lnTo>
                        <a:pt x="101" y="4826"/>
                      </a:lnTo>
                      <a:lnTo>
                        <a:pt x="0" y="9677"/>
                      </a:lnTo>
                      <a:lnTo>
                        <a:pt x="0" y="14541"/>
                      </a:lnTo>
                      <a:lnTo>
                        <a:pt x="0" y="19418"/>
                      </a:lnTo>
                      <a:lnTo>
                        <a:pt x="101" y="24269"/>
                      </a:lnTo>
                      <a:lnTo>
                        <a:pt x="304" y="29095"/>
                      </a:lnTo>
                    </a:path>
                  </a:pathLst>
                </a:custGeom>
                <a:ln w="9525">
                  <a:solidFill>
                    <a:srgbClr val="7E7E7E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1799" dirty="0"/>
                </a:p>
              </p:txBody>
            </p:sp>
            <p:sp>
              <p:nvSpPr>
                <p:cNvPr id="148" name="object 33"/>
                <p:cNvSpPr/>
                <p:nvPr/>
              </p:nvSpPr>
              <p:spPr>
                <a:xfrm>
                  <a:off x="4375000" y="1471611"/>
                  <a:ext cx="28466" cy="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10" h="635">
                      <a:moveTo>
                        <a:pt x="0" y="0"/>
                      </a:moveTo>
                      <a:lnTo>
                        <a:pt x="4825" y="203"/>
                      </a:lnTo>
                      <a:lnTo>
                        <a:pt x="9677" y="304"/>
                      </a:lnTo>
                      <a:lnTo>
                        <a:pt x="14554" y="304"/>
                      </a:lnTo>
                      <a:lnTo>
                        <a:pt x="19430" y="304"/>
                      </a:lnTo>
                      <a:lnTo>
                        <a:pt x="24282" y="203"/>
                      </a:lnTo>
                      <a:lnTo>
                        <a:pt x="29108" y="0"/>
                      </a:lnTo>
                    </a:path>
                  </a:pathLst>
                </a:custGeom>
                <a:ln w="9525">
                  <a:solidFill>
                    <a:srgbClr val="7E7E7E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1799" dirty="0"/>
                </a:p>
              </p:txBody>
            </p:sp>
          </p:grpSp>
        </p:grpSp>
      </p:grpSp>
      <p:grpSp>
        <p:nvGrpSpPr>
          <p:cNvPr id="149" name="Group 148"/>
          <p:cNvGrpSpPr/>
          <p:nvPr/>
        </p:nvGrpSpPr>
        <p:grpSpPr>
          <a:xfrm>
            <a:off x="442581" y="4674630"/>
            <a:ext cx="664705" cy="664705"/>
            <a:chOff x="4055408" y="6089789"/>
            <a:chExt cx="664878" cy="664878"/>
          </a:xfrm>
        </p:grpSpPr>
        <p:sp>
          <p:nvSpPr>
            <p:cNvPr id="150" name="object 21"/>
            <p:cNvSpPr/>
            <p:nvPr/>
          </p:nvSpPr>
          <p:spPr>
            <a:xfrm>
              <a:off x="4148667" y="6256380"/>
              <a:ext cx="478361" cy="331697"/>
            </a:xfrm>
            <a:custGeom>
              <a:avLst/>
              <a:gdLst/>
              <a:ahLst/>
              <a:cxnLst/>
              <a:rect l="l" t="t" r="r" b="b"/>
              <a:pathLst>
                <a:path w="490855" h="340359">
                  <a:moveTo>
                    <a:pt x="278307" y="317500"/>
                  </a:moveTo>
                  <a:lnTo>
                    <a:pt x="212775" y="317500"/>
                  </a:lnTo>
                  <a:lnTo>
                    <a:pt x="219710" y="321310"/>
                  </a:lnTo>
                  <a:lnTo>
                    <a:pt x="226656" y="323850"/>
                  </a:lnTo>
                  <a:lnTo>
                    <a:pt x="234365" y="325120"/>
                  </a:lnTo>
                  <a:lnTo>
                    <a:pt x="234365" y="339090"/>
                  </a:lnTo>
                  <a:lnTo>
                    <a:pt x="236677" y="340360"/>
                  </a:lnTo>
                  <a:lnTo>
                    <a:pt x="254406" y="340360"/>
                  </a:lnTo>
                  <a:lnTo>
                    <a:pt x="256717" y="339090"/>
                  </a:lnTo>
                  <a:lnTo>
                    <a:pt x="256717" y="325120"/>
                  </a:lnTo>
                  <a:lnTo>
                    <a:pt x="264426" y="323850"/>
                  </a:lnTo>
                  <a:lnTo>
                    <a:pt x="272135" y="321310"/>
                  </a:lnTo>
                  <a:lnTo>
                    <a:pt x="278307" y="317500"/>
                  </a:lnTo>
                  <a:close/>
                </a:path>
                <a:path w="490855" h="340359">
                  <a:moveTo>
                    <a:pt x="201980" y="209550"/>
                  </a:moveTo>
                  <a:lnTo>
                    <a:pt x="198894" y="209550"/>
                  </a:lnTo>
                  <a:lnTo>
                    <a:pt x="188112" y="220980"/>
                  </a:lnTo>
                  <a:lnTo>
                    <a:pt x="186563" y="223520"/>
                  </a:lnTo>
                  <a:lnTo>
                    <a:pt x="186563" y="226060"/>
                  </a:lnTo>
                  <a:lnTo>
                    <a:pt x="195821" y="234950"/>
                  </a:lnTo>
                  <a:lnTo>
                    <a:pt x="191960" y="242570"/>
                  </a:lnTo>
                  <a:lnTo>
                    <a:pt x="188874" y="248920"/>
                  </a:lnTo>
                  <a:lnTo>
                    <a:pt x="187337" y="256540"/>
                  </a:lnTo>
                  <a:lnTo>
                    <a:pt x="174231" y="256540"/>
                  </a:lnTo>
                  <a:lnTo>
                    <a:pt x="171919" y="259080"/>
                  </a:lnTo>
                  <a:lnTo>
                    <a:pt x="171919" y="276860"/>
                  </a:lnTo>
                  <a:lnTo>
                    <a:pt x="174231" y="279400"/>
                  </a:lnTo>
                  <a:lnTo>
                    <a:pt x="187337" y="279400"/>
                  </a:lnTo>
                  <a:lnTo>
                    <a:pt x="188874" y="287020"/>
                  </a:lnTo>
                  <a:lnTo>
                    <a:pt x="191960" y="294640"/>
                  </a:lnTo>
                  <a:lnTo>
                    <a:pt x="196583" y="300990"/>
                  </a:lnTo>
                  <a:lnTo>
                    <a:pt x="188874" y="308610"/>
                  </a:lnTo>
                  <a:lnTo>
                    <a:pt x="187337" y="311150"/>
                  </a:lnTo>
                  <a:lnTo>
                    <a:pt x="187337" y="313690"/>
                  </a:lnTo>
                  <a:lnTo>
                    <a:pt x="198132" y="325120"/>
                  </a:lnTo>
                  <a:lnTo>
                    <a:pt x="200444" y="326390"/>
                  </a:lnTo>
                  <a:lnTo>
                    <a:pt x="203530" y="326390"/>
                  </a:lnTo>
                  <a:lnTo>
                    <a:pt x="212775" y="317500"/>
                  </a:lnTo>
                  <a:lnTo>
                    <a:pt x="299810" y="317500"/>
                  </a:lnTo>
                  <a:lnTo>
                    <a:pt x="302209" y="314960"/>
                  </a:lnTo>
                  <a:lnTo>
                    <a:pt x="303745" y="313690"/>
                  </a:lnTo>
                  <a:lnTo>
                    <a:pt x="303745" y="309880"/>
                  </a:lnTo>
                  <a:lnTo>
                    <a:pt x="295821" y="302260"/>
                  </a:lnTo>
                  <a:lnTo>
                    <a:pt x="245160" y="302260"/>
                  </a:lnTo>
                  <a:lnTo>
                    <a:pt x="231606" y="299720"/>
                  </a:lnTo>
                  <a:lnTo>
                    <a:pt x="220583" y="292100"/>
                  </a:lnTo>
                  <a:lnTo>
                    <a:pt x="213174" y="281940"/>
                  </a:lnTo>
                  <a:lnTo>
                    <a:pt x="210464" y="267970"/>
                  </a:lnTo>
                  <a:lnTo>
                    <a:pt x="213174" y="254000"/>
                  </a:lnTo>
                  <a:lnTo>
                    <a:pt x="220583" y="242570"/>
                  </a:lnTo>
                  <a:lnTo>
                    <a:pt x="231606" y="236220"/>
                  </a:lnTo>
                  <a:lnTo>
                    <a:pt x="245160" y="233680"/>
                  </a:lnTo>
                  <a:lnTo>
                    <a:pt x="295010" y="233680"/>
                  </a:lnTo>
                  <a:lnTo>
                    <a:pt x="301434" y="227330"/>
                  </a:lnTo>
                  <a:lnTo>
                    <a:pt x="302983" y="224790"/>
                  </a:lnTo>
                  <a:lnTo>
                    <a:pt x="302983" y="220980"/>
                  </a:lnTo>
                  <a:lnTo>
                    <a:pt x="301634" y="219710"/>
                  </a:lnTo>
                  <a:lnTo>
                    <a:pt x="212001" y="219710"/>
                  </a:lnTo>
                  <a:lnTo>
                    <a:pt x="204292" y="212090"/>
                  </a:lnTo>
                  <a:lnTo>
                    <a:pt x="201980" y="209550"/>
                  </a:lnTo>
                  <a:close/>
                </a:path>
                <a:path w="490855" h="340359">
                  <a:moveTo>
                    <a:pt x="299810" y="317500"/>
                  </a:moveTo>
                  <a:lnTo>
                    <a:pt x="278307" y="317500"/>
                  </a:lnTo>
                  <a:lnTo>
                    <a:pt x="286016" y="325120"/>
                  </a:lnTo>
                  <a:lnTo>
                    <a:pt x="288328" y="326390"/>
                  </a:lnTo>
                  <a:lnTo>
                    <a:pt x="291414" y="326390"/>
                  </a:lnTo>
                  <a:lnTo>
                    <a:pt x="299810" y="317500"/>
                  </a:lnTo>
                  <a:close/>
                </a:path>
                <a:path w="490855" h="340359">
                  <a:moveTo>
                    <a:pt x="295010" y="233680"/>
                  </a:moveTo>
                  <a:lnTo>
                    <a:pt x="245160" y="233680"/>
                  </a:lnTo>
                  <a:lnTo>
                    <a:pt x="258707" y="236220"/>
                  </a:lnTo>
                  <a:lnTo>
                    <a:pt x="269727" y="242570"/>
                  </a:lnTo>
                  <a:lnTo>
                    <a:pt x="277134" y="254000"/>
                  </a:lnTo>
                  <a:lnTo>
                    <a:pt x="279844" y="267970"/>
                  </a:lnTo>
                  <a:lnTo>
                    <a:pt x="277134" y="281940"/>
                  </a:lnTo>
                  <a:lnTo>
                    <a:pt x="269727" y="292100"/>
                  </a:lnTo>
                  <a:lnTo>
                    <a:pt x="258707" y="299720"/>
                  </a:lnTo>
                  <a:lnTo>
                    <a:pt x="245160" y="302260"/>
                  </a:lnTo>
                  <a:lnTo>
                    <a:pt x="295821" y="302260"/>
                  </a:lnTo>
                  <a:lnTo>
                    <a:pt x="294500" y="300990"/>
                  </a:lnTo>
                  <a:lnTo>
                    <a:pt x="298348" y="293370"/>
                  </a:lnTo>
                  <a:lnTo>
                    <a:pt x="301434" y="287020"/>
                  </a:lnTo>
                  <a:lnTo>
                    <a:pt x="302983" y="279400"/>
                  </a:lnTo>
                  <a:lnTo>
                    <a:pt x="302983" y="278130"/>
                  </a:lnTo>
                  <a:lnTo>
                    <a:pt x="315315" y="278130"/>
                  </a:lnTo>
                  <a:lnTo>
                    <a:pt x="317627" y="276860"/>
                  </a:lnTo>
                  <a:lnTo>
                    <a:pt x="317627" y="259080"/>
                  </a:lnTo>
                  <a:lnTo>
                    <a:pt x="315315" y="256540"/>
                  </a:lnTo>
                  <a:lnTo>
                    <a:pt x="302209" y="256540"/>
                  </a:lnTo>
                  <a:lnTo>
                    <a:pt x="300659" y="248920"/>
                  </a:lnTo>
                  <a:lnTo>
                    <a:pt x="298348" y="241300"/>
                  </a:lnTo>
                  <a:lnTo>
                    <a:pt x="293725" y="234950"/>
                  </a:lnTo>
                  <a:lnTo>
                    <a:pt x="295010" y="233680"/>
                  </a:lnTo>
                  <a:close/>
                </a:path>
                <a:path w="490855" h="340359">
                  <a:moveTo>
                    <a:pt x="254406" y="250190"/>
                  </a:moveTo>
                  <a:lnTo>
                    <a:pt x="235902" y="250190"/>
                  </a:lnTo>
                  <a:lnTo>
                    <a:pt x="228193" y="259080"/>
                  </a:lnTo>
                  <a:lnTo>
                    <a:pt x="228193" y="276860"/>
                  </a:lnTo>
                  <a:lnTo>
                    <a:pt x="235902" y="284480"/>
                  </a:lnTo>
                  <a:lnTo>
                    <a:pt x="254406" y="284480"/>
                  </a:lnTo>
                  <a:lnTo>
                    <a:pt x="262115" y="276860"/>
                  </a:lnTo>
                  <a:lnTo>
                    <a:pt x="262115" y="259080"/>
                  </a:lnTo>
                  <a:lnTo>
                    <a:pt x="254406" y="250190"/>
                  </a:lnTo>
                  <a:close/>
                </a:path>
                <a:path w="490855" h="340359">
                  <a:moveTo>
                    <a:pt x="345192" y="189230"/>
                  </a:moveTo>
                  <a:lnTo>
                    <a:pt x="296811" y="189230"/>
                  </a:lnTo>
                  <a:lnTo>
                    <a:pt x="302209" y="191770"/>
                  </a:lnTo>
                  <a:lnTo>
                    <a:pt x="316077" y="205740"/>
                  </a:lnTo>
                  <a:lnTo>
                    <a:pt x="320873" y="212090"/>
                  </a:lnTo>
                  <a:lnTo>
                    <a:pt x="322633" y="219710"/>
                  </a:lnTo>
                  <a:lnTo>
                    <a:pt x="321503" y="228600"/>
                  </a:lnTo>
                  <a:lnTo>
                    <a:pt x="317627" y="234950"/>
                  </a:lnTo>
                  <a:lnTo>
                    <a:pt x="317627" y="236220"/>
                  </a:lnTo>
                  <a:lnTo>
                    <a:pt x="323879" y="240030"/>
                  </a:lnTo>
                  <a:lnTo>
                    <a:pt x="329479" y="245110"/>
                  </a:lnTo>
                  <a:lnTo>
                    <a:pt x="333779" y="250190"/>
                  </a:lnTo>
                  <a:lnTo>
                    <a:pt x="336130" y="256540"/>
                  </a:lnTo>
                  <a:lnTo>
                    <a:pt x="339979" y="255270"/>
                  </a:lnTo>
                  <a:lnTo>
                    <a:pt x="343839" y="255270"/>
                  </a:lnTo>
                  <a:lnTo>
                    <a:pt x="346925" y="252730"/>
                  </a:lnTo>
                  <a:lnTo>
                    <a:pt x="362343" y="246380"/>
                  </a:lnTo>
                  <a:lnTo>
                    <a:pt x="362343" y="207010"/>
                  </a:lnTo>
                  <a:lnTo>
                    <a:pt x="359257" y="199390"/>
                  </a:lnTo>
                  <a:lnTo>
                    <a:pt x="353860" y="195580"/>
                  </a:lnTo>
                  <a:lnTo>
                    <a:pt x="345192" y="189230"/>
                  </a:lnTo>
                  <a:close/>
                </a:path>
                <a:path w="490855" h="340359">
                  <a:moveTo>
                    <a:pt x="252300" y="1270"/>
                  </a:moveTo>
                  <a:lnTo>
                    <a:pt x="235902" y="1270"/>
                  </a:lnTo>
                  <a:lnTo>
                    <a:pt x="232054" y="3810"/>
                  </a:lnTo>
                  <a:lnTo>
                    <a:pt x="227418" y="5080"/>
                  </a:lnTo>
                  <a:lnTo>
                    <a:pt x="198226" y="31750"/>
                  </a:lnTo>
                  <a:lnTo>
                    <a:pt x="191193" y="58420"/>
                  </a:lnTo>
                  <a:lnTo>
                    <a:pt x="192083" y="64770"/>
                  </a:lnTo>
                  <a:lnTo>
                    <a:pt x="194271" y="72390"/>
                  </a:lnTo>
                  <a:lnTo>
                    <a:pt x="190840" y="72390"/>
                  </a:lnTo>
                  <a:lnTo>
                    <a:pt x="188202" y="74930"/>
                  </a:lnTo>
                  <a:lnTo>
                    <a:pt x="187444" y="81280"/>
                  </a:lnTo>
                  <a:lnTo>
                    <a:pt x="189649" y="91440"/>
                  </a:lnTo>
                  <a:lnTo>
                    <a:pt x="193497" y="105410"/>
                  </a:lnTo>
                  <a:lnTo>
                    <a:pt x="196583" y="109220"/>
                  </a:lnTo>
                  <a:lnTo>
                    <a:pt x="199669" y="109220"/>
                  </a:lnTo>
                  <a:lnTo>
                    <a:pt x="201218" y="116840"/>
                  </a:lnTo>
                  <a:lnTo>
                    <a:pt x="203530" y="125730"/>
                  </a:lnTo>
                  <a:lnTo>
                    <a:pt x="207378" y="132080"/>
                  </a:lnTo>
                  <a:lnTo>
                    <a:pt x="207378" y="149860"/>
                  </a:lnTo>
                  <a:lnTo>
                    <a:pt x="206603" y="151130"/>
                  </a:lnTo>
                  <a:lnTo>
                    <a:pt x="205841" y="151130"/>
                  </a:lnTo>
                  <a:lnTo>
                    <a:pt x="196745" y="154940"/>
                  </a:lnTo>
                  <a:lnTo>
                    <a:pt x="159764" y="177800"/>
                  </a:lnTo>
                  <a:lnTo>
                    <a:pt x="128739" y="205740"/>
                  </a:lnTo>
                  <a:lnTo>
                    <a:pt x="128739" y="245110"/>
                  </a:lnTo>
                  <a:lnTo>
                    <a:pt x="148018" y="252730"/>
                  </a:lnTo>
                  <a:lnTo>
                    <a:pt x="151104" y="255270"/>
                  </a:lnTo>
                  <a:lnTo>
                    <a:pt x="154952" y="255270"/>
                  </a:lnTo>
                  <a:lnTo>
                    <a:pt x="157328" y="248920"/>
                  </a:lnTo>
                  <a:lnTo>
                    <a:pt x="161798" y="242570"/>
                  </a:lnTo>
                  <a:lnTo>
                    <a:pt x="167857" y="238760"/>
                  </a:lnTo>
                  <a:lnTo>
                    <a:pt x="175006" y="237490"/>
                  </a:lnTo>
                  <a:lnTo>
                    <a:pt x="175006" y="236220"/>
                  </a:lnTo>
                  <a:lnTo>
                    <a:pt x="171919" y="232410"/>
                  </a:lnTo>
                  <a:lnTo>
                    <a:pt x="169608" y="227330"/>
                  </a:lnTo>
                  <a:lnTo>
                    <a:pt x="169608" y="215900"/>
                  </a:lnTo>
                  <a:lnTo>
                    <a:pt x="171919" y="209550"/>
                  </a:lnTo>
                  <a:lnTo>
                    <a:pt x="189649" y="191770"/>
                  </a:lnTo>
                  <a:lnTo>
                    <a:pt x="195821" y="189230"/>
                  </a:lnTo>
                  <a:lnTo>
                    <a:pt x="218861" y="189230"/>
                  </a:lnTo>
                  <a:lnTo>
                    <a:pt x="219592" y="186690"/>
                  </a:lnTo>
                  <a:lnTo>
                    <a:pt x="224532" y="180340"/>
                  </a:lnTo>
                  <a:lnTo>
                    <a:pt x="231496" y="175260"/>
                  </a:lnTo>
                  <a:lnTo>
                    <a:pt x="239763" y="173990"/>
                  </a:lnTo>
                  <a:lnTo>
                    <a:pt x="323031" y="173990"/>
                  </a:lnTo>
                  <a:lnTo>
                    <a:pt x="310592" y="166370"/>
                  </a:lnTo>
                  <a:lnTo>
                    <a:pt x="294340" y="156210"/>
                  </a:lnTo>
                  <a:lnTo>
                    <a:pt x="285242" y="152400"/>
                  </a:lnTo>
                  <a:lnTo>
                    <a:pt x="284480" y="152400"/>
                  </a:lnTo>
                  <a:lnTo>
                    <a:pt x="283705" y="151130"/>
                  </a:lnTo>
                  <a:lnTo>
                    <a:pt x="283705" y="130810"/>
                  </a:lnTo>
                  <a:lnTo>
                    <a:pt x="286791" y="124460"/>
                  </a:lnTo>
                  <a:lnTo>
                    <a:pt x="289877" y="111760"/>
                  </a:lnTo>
                  <a:lnTo>
                    <a:pt x="297196" y="111760"/>
                  </a:lnTo>
                  <a:lnTo>
                    <a:pt x="306057" y="82550"/>
                  </a:lnTo>
                  <a:lnTo>
                    <a:pt x="303745" y="77470"/>
                  </a:lnTo>
                  <a:lnTo>
                    <a:pt x="300659" y="76200"/>
                  </a:lnTo>
                  <a:lnTo>
                    <a:pt x="302925" y="44450"/>
                  </a:lnTo>
                  <a:lnTo>
                    <a:pt x="297386" y="27940"/>
                  </a:lnTo>
                  <a:lnTo>
                    <a:pt x="289822" y="21590"/>
                  </a:lnTo>
                  <a:lnTo>
                    <a:pt x="286016" y="20320"/>
                  </a:lnTo>
                  <a:lnTo>
                    <a:pt x="282155" y="12700"/>
                  </a:lnTo>
                  <a:lnTo>
                    <a:pt x="272135" y="7620"/>
                  </a:lnTo>
                  <a:lnTo>
                    <a:pt x="266489" y="5080"/>
                  </a:lnTo>
                  <a:lnTo>
                    <a:pt x="259902" y="2540"/>
                  </a:lnTo>
                  <a:lnTo>
                    <a:pt x="252300" y="1270"/>
                  </a:lnTo>
                  <a:close/>
                </a:path>
                <a:path w="490855" h="340359">
                  <a:moveTo>
                    <a:pt x="51650" y="60960"/>
                  </a:moveTo>
                  <a:lnTo>
                    <a:pt x="47028" y="63500"/>
                  </a:lnTo>
                  <a:lnTo>
                    <a:pt x="51650" y="78740"/>
                  </a:lnTo>
                  <a:lnTo>
                    <a:pt x="54737" y="90170"/>
                  </a:lnTo>
                  <a:lnTo>
                    <a:pt x="57823" y="93980"/>
                  </a:lnTo>
                  <a:lnTo>
                    <a:pt x="60134" y="93980"/>
                  </a:lnTo>
                  <a:lnTo>
                    <a:pt x="60896" y="99060"/>
                  </a:lnTo>
                  <a:lnTo>
                    <a:pt x="63207" y="107950"/>
                  </a:lnTo>
                  <a:lnTo>
                    <a:pt x="67068" y="113030"/>
                  </a:lnTo>
                  <a:lnTo>
                    <a:pt x="67068" y="129540"/>
                  </a:lnTo>
                  <a:lnTo>
                    <a:pt x="65532" y="129540"/>
                  </a:lnTo>
                  <a:lnTo>
                    <a:pt x="57676" y="133350"/>
                  </a:lnTo>
                  <a:lnTo>
                    <a:pt x="6934" y="166370"/>
                  </a:lnTo>
                  <a:lnTo>
                    <a:pt x="0" y="176530"/>
                  </a:lnTo>
                  <a:lnTo>
                    <a:pt x="0" y="210820"/>
                  </a:lnTo>
                  <a:lnTo>
                    <a:pt x="13106" y="215900"/>
                  </a:lnTo>
                  <a:lnTo>
                    <a:pt x="36630" y="223520"/>
                  </a:lnTo>
                  <a:lnTo>
                    <a:pt x="60804" y="229870"/>
                  </a:lnTo>
                  <a:lnTo>
                    <a:pt x="85411" y="232410"/>
                  </a:lnTo>
                  <a:lnTo>
                    <a:pt x="110236" y="232410"/>
                  </a:lnTo>
                  <a:lnTo>
                    <a:pt x="110236" y="214630"/>
                  </a:lnTo>
                  <a:lnTo>
                    <a:pt x="111224" y="205740"/>
                  </a:lnTo>
                  <a:lnTo>
                    <a:pt x="114092" y="196850"/>
                  </a:lnTo>
                  <a:lnTo>
                    <a:pt x="118695" y="189230"/>
                  </a:lnTo>
                  <a:lnTo>
                    <a:pt x="124891" y="182880"/>
                  </a:lnTo>
                  <a:lnTo>
                    <a:pt x="136985" y="173990"/>
                  </a:lnTo>
                  <a:lnTo>
                    <a:pt x="148788" y="165100"/>
                  </a:lnTo>
                  <a:lnTo>
                    <a:pt x="160012" y="157480"/>
                  </a:lnTo>
                  <a:lnTo>
                    <a:pt x="170370" y="151130"/>
                  </a:lnTo>
                  <a:lnTo>
                    <a:pt x="157772" y="143510"/>
                  </a:lnTo>
                  <a:lnTo>
                    <a:pt x="147053" y="137160"/>
                  </a:lnTo>
                  <a:lnTo>
                    <a:pt x="138934" y="133350"/>
                  </a:lnTo>
                  <a:lnTo>
                    <a:pt x="134137" y="130810"/>
                  </a:lnTo>
                  <a:lnTo>
                    <a:pt x="133375" y="129540"/>
                  </a:lnTo>
                  <a:lnTo>
                    <a:pt x="133375" y="111760"/>
                  </a:lnTo>
                  <a:lnTo>
                    <a:pt x="135686" y="106680"/>
                  </a:lnTo>
                  <a:lnTo>
                    <a:pt x="137223" y="101600"/>
                  </a:lnTo>
                  <a:lnTo>
                    <a:pt x="137998" y="95250"/>
                  </a:lnTo>
                  <a:lnTo>
                    <a:pt x="144508" y="95250"/>
                  </a:lnTo>
                  <a:lnTo>
                    <a:pt x="148018" y="82550"/>
                  </a:lnTo>
                  <a:lnTo>
                    <a:pt x="151104" y="69850"/>
                  </a:lnTo>
                  <a:lnTo>
                    <a:pt x="149555" y="66040"/>
                  </a:lnTo>
                  <a:lnTo>
                    <a:pt x="146481" y="64770"/>
                  </a:lnTo>
                  <a:lnTo>
                    <a:pt x="146958" y="62230"/>
                  </a:lnTo>
                  <a:lnTo>
                    <a:pt x="55499" y="62230"/>
                  </a:lnTo>
                  <a:lnTo>
                    <a:pt x="51650" y="60960"/>
                  </a:lnTo>
                  <a:close/>
                </a:path>
                <a:path w="490855" h="340359">
                  <a:moveTo>
                    <a:pt x="396205" y="0"/>
                  </a:moveTo>
                  <a:lnTo>
                    <a:pt x="385470" y="0"/>
                  </a:lnTo>
                  <a:lnTo>
                    <a:pt x="381609" y="1270"/>
                  </a:lnTo>
                  <a:lnTo>
                    <a:pt x="378536" y="1270"/>
                  </a:lnTo>
                  <a:lnTo>
                    <a:pt x="370814" y="5080"/>
                  </a:lnTo>
                  <a:lnTo>
                    <a:pt x="367741" y="7620"/>
                  </a:lnTo>
                  <a:lnTo>
                    <a:pt x="363880" y="8890"/>
                  </a:lnTo>
                  <a:lnTo>
                    <a:pt x="360032" y="12700"/>
                  </a:lnTo>
                  <a:lnTo>
                    <a:pt x="356946" y="16510"/>
                  </a:lnTo>
                  <a:lnTo>
                    <a:pt x="351548" y="21590"/>
                  </a:lnTo>
                  <a:lnTo>
                    <a:pt x="346925" y="29210"/>
                  </a:lnTo>
                  <a:lnTo>
                    <a:pt x="343839" y="44450"/>
                  </a:lnTo>
                  <a:lnTo>
                    <a:pt x="343839" y="52070"/>
                  </a:lnTo>
                  <a:lnTo>
                    <a:pt x="346151" y="60960"/>
                  </a:lnTo>
                  <a:lnTo>
                    <a:pt x="342290" y="60960"/>
                  </a:lnTo>
                  <a:lnTo>
                    <a:pt x="337667" y="62230"/>
                  </a:lnTo>
                  <a:lnTo>
                    <a:pt x="342290" y="77470"/>
                  </a:lnTo>
                  <a:lnTo>
                    <a:pt x="345376" y="88900"/>
                  </a:lnTo>
                  <a:lnTo>
                    <a:pt x="348462" y="91440"/>
                  </a:lnTo>
                  <a:lnTo>
                    <a:pt x="350774" y="91440"/>
                  </a:lnTo>
                  <a:lnTo>
                    <a:pt x="351548" y="97790"/>
                  </a:lnTo>
                  <a:lnTo>
                    <a:pt x="353860" y="105410"/>
                  </a:lnTo>
                  <a:lnTo>
                    <a:pt x="357708" y="111760"/>
                  </a:lnTo>
                  <a:lnTo>
                    <a:pt x="357708" y="127000"/>
                  </a:lnTo>
                  <a:lnTo>
                    <a:pt x="356946" y="128270"/>
                  </a:lnTo>
                  <a:lnTo>
                    <a:pt x="352149" y="130810"/>
                  </a:lnTo>
                  <a:lnTo>
                    <a:pt x="344030" y="134620"/>
                  </a:lnTo>
                  <a:lnTo>
                    <a:pt x="333311" y="140970"/>
                  </a:lnTo>
                  <a:lnTo>
                    <a:pt x="320713" y="148590"/>
                  </a:lnTo>
                  <a:lnTo>
                    <a:pt x="331071" y="154940"/>
                  </a:lnTo>
                  <a:lnTo>
                    <a:pt x="342295" y="162560"/>
                  </a:lnTo>
                  <a:lnTo>
                    <a:pt x="354097" y="171450"/>
                  </a:lnTo>
                  <a:lnTo>
                    <a:pt x="366191" y="180340"/>
                  </a:lnTo>
                  <a:lnTo>
                    <a:pt x="372387" y="186690"/>
                  </a:lnTo>
                  <a:lnTo>
                    <a:pt x="376991" y="194310"/>
                  </a:lnTo>
                  <a:lnTo>
                    <a:pt x="379859" y="203200"/>
                  </a:lnTo>
                  <a:lnTo>
                    <a:pt x="380847" y="212090"/>
                  </a:lnTo>
                  <a:lnTo>
                    <a:pt x="380847" y="229870"/>
                  </a:lnTo>
                  <a:lnTo>
                    <a:pt x="404790" y="231140"/>
                  </a:lnTo>
                  <a:lnTo>
                    <a:pt x="429026" y="228600"/>
                  </a:lnTo>
                  <a:lnTo>
                    <a:pt x="453265" y="223520"/>
                  </a:lnTo>
                  <a:lnTo>
                    <a:pt x="477215" y="215900"/>
                  </a:lnTo>
                  <a:lnTo>
                    <a:pt x="490321" y="210820"/>
                  </a:lnTo>
                  <a:lnTo>
                    <a:pt x="490321" y="176530"/>
                  </a:lnTo>
                  <a:lnTo>
                    <a:pt x="446566" y="140970"/>
                  </a:lnTo>
                  <a:lnTo>
                    <a:pt x="424789" y="129540"/>
                  </a:lnTo>
                  <a:lnTo>
                    <a:pt x="424014" y="129540"/>
                  </a:lnTo>
                  <a:lnTo>
                    <a:pt x="424014" y="110490"/>
                  </a:lnTo>
                  <a:lnTo>
                    <a:pt x="426326" y="105410"/>
                  </a:lnTo>
                  <a:lnTo>
                    <a:pt x="427875" y="99060"/>
                  </a:lnTo>
                  <a:lnTo>
                    <a:pt x="428637" y="93980"/>
                  </a:lnTo>
                  <a:lnTo>
                    <a:pt x="435130" y="93980"/>
                  </a:lnTo>
                  <a:lnTo>
                    <a:pt x="438658" y="80010"/>
                  </a:lnTo>
                  <a:lnTo>
                    <a:pt x="441744" y="68580"/>
                  </a:lnTo>
                  <a:lnTo>
                    <a:pt x="440207" y="64770"/>
                  </a:lnTo>
                  <a:lnTo>
                    <a:pt x="437121" y="63500"/>
                  </a:lnTo>
                  <a:lnTo>
                    <a:pt x="439094" y="36830"/>
                  </a:lnTo>
                  <a:lnTo>
                    <a:pt x="434422" y="22860"/>
                  </a:lnTo>
                  <a:lnTo>
                    <a:pt x="428016" y="17780"/>
                  </a:lnTo>
                  <a:lnTo>
                    <a:pt x="424789" y="16510"/>
                  </a:lnTo>
                  <a:lnTo>
                    <a:pt x="421703" y="10160"/>
                  </a:lnTo>
                  <a:lnTo>
                    <a:pt x="413219" y="5080"/>
                  </a:lnTo>
                  <a:lnTo>
                    <a:pt x="408607" y="3810"/>
                  </a:lnTo>
                  <a:lnTo>
                    <a:pt x="402912" y="1270"/>
                  </a:lnTo>
                  <a:lnTo>
                    <a:pt x="396205" y="0"/>
                  </a:lnTo>
                  <a:close/>
                </a:path>
                <a:path w="490855" h="340359">
                  <a:moveTo>
                    <a:pt x="253631" y="195580"/>
                  </a:moveTo>
                  <a:lnTo>
                    <a:pt x="235902" y="195580"/>
                  </a:lnTo>
                  <a:lnTo>
                    <a:pt x="233591" y="198120"/>
                  </a:lnTo>
                  <a:lnTo>
                    <a:pt x="233591" y="210820"/>
                  </a:lnTo>
                  <a:lnTo>
                    <a:pt x="225882" y="212090"/>
                  </a:lnTo>
                  <a:lnTo>
                    <a:pt x="218173" y="214630"/>
                  </a:lnTo>
                  <a:lnTo>
                    <a:pt x="212001" y="219710"/>
                  </a:lnTo>
                  <a:lnTo>
                    <a:pt x="301634" y="219710"/>
                  </a:lnTo>
                  <a:lnTo>
                    <a:pt x="300285" y="218440"/>
                  </a:lnTo>
                  <a:lnTo>
                    <a:pt x="277533" y="218440"/>
                  </a:lnTo>
                  <a:lnTo>
                    <a:pt x="270598" y="214630"/>
                  </a:lnTo>
                  <a:lnTo>
                    <a:pt x="263664" y="212090"/>
                  </a:lnTo>
                  <a:lnTo>
                    <a:pt x="255955" y="209550"/>
                  </a:lnTo>
                  <a:lnTo>
                    <a:pt x="255955" y="198120"/>
                  </a:lnTo>
                  <a:lnTo>
                    <a:pt x="253631" y="195580"/>
                  </a:lnTo>
                  <a:close/>
                </a:path>
                <a:path w="490855" h="340359">
                  <a:moveTo>
                    <a:pt x="289877" y="209550"/>
                  </a:moveTo>
                  <a:lnTo>
                    <a:pt x="286791" y="209550"/>
                  </a:lnTo>
                  <a:lnTo>
                    <a:pt x="277533" y="218440"/>
                  </a:lnTo>
                  <a:lnTo>
                    <a:pt x="300285" y="218440"/>
                  </a:lnTo>
                  <a:lnTo>
                    <a:pt x="292188" y="210820"/>
                  </a:lnTo>
                  <a:lnTo>
                    <a:pt x="289877" y="209550"/>
                  </a:lnTo>
                  <a:close/>
                </a:path>
                <a:path w="490855" h="340359">
                  <a:moveTo>
                    <a:pt x="218861" y="189230"/>
                  </a:moveTo>
                  <a:lnTo>
                    <a:pt x="207378" y="189230"/>
                  </a:lnTo>
                  <a:lnTo>
                    <a:pt x="212001" y="190500"/>
                  </a:lnTo>
                  <a:lnTo>
                    <a:pt x="216636" y="194310"/>
                  </a:lnTo>
                  <a:lnTo>
                    <a:pt x="217398" y="194310"/>
                  </a:lnTo>
                  <a:lnTo>
                    <a:pt x="218861" y="189230"/>
                  </a:lnTo>
                  <a:close/>
                </a:path>
                <a:path w="490855" h="340359">
                  <a:moveTo>
                    <a:pt x="323031" y="173990"/>
                  </a:moveTo>
                  <a:lnTo>
                    <a:pt x="252869" y="173990"/>
                  </a:lnTo>
                  <a:lnTo>
                    <a:pt x="261128" y="175260"/>
                  </a:lnTo>
                  <a:lnTo>
                    <a:pt x="268089" y="180340"/>
                  </a:lnTo>
                  <a:lnTo>
                    <a:pt x="273027" y="186690"/>
                  </a:lnTo>
                  <a:lnTo>
                    <a:pt x="275221" y="194310"/>
                  </a:lnTo>
                  <a:lnTo>
                    <a:pt x="275996" y="194310"/>
                  </a:lnTo>
                  <a:lnTo>
                    <a:pt x="279844" y="191770"/>
                  </a:lnTo>
                  <a:lnTo>
                    <a:pt x="285242" y="189230"/>
                  </a:lnTo>
                  <a:lnTo>
                    <a:pt x="345192" y="189230"/>
                  </a:lnTo>
                  <a:lnTo>
                    <a:pt x="331324" y="179070"/>
                  </a:lnTo>
                  <a:lnTo>
                    <a:pt x="323031" y="173990"/>
                  </a:lnTo>
                  <a:close/>
                </a:path>
                <a:path w="490855" h="340359">
                  <a:moveTo>
                    <a:pt x="297196" y="111760"/>
                  </a:moveTo>
                  <a:lnTo>
                    <a:pt x="289877" y="111760"/>
                  </a:lnTo>
                  <a:lnTo>
                    <a:pt x="292188" y="113030"/>
                  </a:lnTo>
                  <a:lnTo>
                    <a:pt x="296811" y="113030"/>
                  </a:lnTo>
                  <a:lnTo>
                    <a:pt x="297196" y="111760"/>
                  </a:lnTo>
                  <a:close/>
                </a:path>
                <a:path w="490855" h="340359">
                  <a:moveTo>
                    <a:pt x="144508" y="95250"/>
                  </a:moveTo>
                  <a:lnTo>
                    <a:pt x="137998" y="95250"/>
                  </a:lnTo>
                  <a:lnTo>
                    <a:pt x="140309" y="97790"/>
                  </a:lnTo>
                  <a:lnTo>
                    <a:pt x="144157" y="96520"/>
                  </a:lnTo>
                  <a:lnTo>
                    <a:pt x="144508" y="95250"/>
                  </a:lnTo>
                  <a:close/>
                </a:path>
                <a:path w="490855" h="340359">
                  <a:moveTo>
                    <a:pt x="435130" y="93980"/>
                  </a:moveTo>
                  <a:lnTo>
                    <a:pt x="428637" y="93980"/>
                  </a:lnTo>
                  <a:lnTo>
                    <a:pt x="430949" y="95250"/>
                  </a:lnTo>
                  <a:lnTo>
                    <a:pt x="434809" y="95250"/>
                  </a:lnTo>
                  <a:lnTo>
                    <a:pt x="435130" y="93980"/>
                  </a:lnTo>
                  <a:close/>
                </a:path>
                <a:path w="490855" h="340359">
                  <a:moveTo>
                    <a:pt x="105446" y="1270"/>
                  </a:moveTo>
                  <a:lnTo>
                    <a:pt x="94056" y="1270"/>
                  </a:lnTo>
                  <a:lnTo>
                    <a:pt x="87884" y="3810"/>
                  </a:lnTo>
                  <a:lnTo>
                    <a:pt x="80175" y="6350"/>
                  </a:lnTo>
                  <a:lnTo>
                    <a:pt x="77089" y="8890"/>
                  </a:lnTo>
                  <a:lnTo>
                    <a:pt x="69380" y="13970"/>
                  </a:lnTo>
                  <a:lnTo>
                    <a:pt x="66294" y="17780"/>
                  </a:lnTo>
                  <a:lnTo>
                    <a:pt x="61671" y="22860"/>
                  </a:lnTo>
                  <a:lnTo>
                    <a:pt x="57048" y="30480"/>
                  </a:lnTo>
                  <a:lnTo>
                    <a:pt x="54737" y="39370"/>
                  </a:lnTo>
                  <a:lnTo>
                    <a:pt x="52425" y="45720"/>
                  </a:lnTo>
                  <a:lnTo>
                    <a:pt x="52425" y="54610"/>
                  </a:lnTo>
                  <a:lnTo>
                    <a:pt x="55499" y="62230"/>
                  </a:lnTo>
                  <a:lnTo>
                    <a:pt x="146958" y="62230"/>
                  </a:lnTo>
                  <a:lnTo>
                    <a:pt x="151489" y="38100"/>
                  </a:lnTo>
                  <a:lnTo>
                    <a:pt x="151872" y="25400"/>
                  </a:lnTo>
                  <a:lnTo>
                    <a:pt x="146474" y="19050"/>
                  </a:lnTo>
                  <a:lnTo>
                    <a:pt x="134137" y="17780"/>
                  </a:lnTo>
                  <a:lnTo>
                    <a:pt x="131051" y="11430"/>
                  </a:lnTo>
                  <a:lnTo>
                    <a:pt x="122580" y="7620"/>
                  </a:lnTo>
                  <a:lnTo>
                    <a:pt x="117638" y="5080"/>
                  </a:lnTo>
                  <a:lnTo>
                    <a:pt x="111975" y="2540"/>
                  </a:lnTo>
                  <a:lnTo>
                    <a:pt x="105446" y="1270"/>
                  </a:lnTo>
                  <a:close/>
                </a:path>
              </a:pathLst>
            </a:custGeom>
            <a:solidFill>
              <a:srgbClr val="17A1AC"/>
            </a:solidFill>
          </p:spPr>
          <p:txBody>
            <a:bodyPr wrap="square" lIns="0" tIns="0" rIns="0" bIns="0" rtlCol="0"/>
            <a:lstStyle/>
            <a:p>
              <a:endParaRPr sz="1799" dirty="0"/>
            </a:p>
          </p:txBody>
        </p:sp>
        <p:grpSp>
          <p:nvGrpSpPr>
            <p:cNvPr id="151" name="Group 150"/>
            <p:cNvGrpSpPr/>
            <p:nvPr/>
          </p:nvGrpSpPr>
          <p:grpSpPr>
            <a:xfrm>
              <a:off x="4055408" y="6089789"/>
              <a:ext cx="664878" cy="664878"/>
              <a:chOff x="4055408" y="6089789"/>
              <a:chExt cx="664878" cy="664878"/>
            </a:xfrm>
          </p:grpSpPr>
          <p:sp>
            <p:nvSpPr>
              <p:cNvPr id="152" name="object 34"/>
              <p:cNvSpPr/>
              <p:nvPr/>
            </p:nvSpPr>
            <p:spPr>
              <a:xfrm>
                <a:off x="4420905" y="6445779"/>
                <a:ext cx="298279" cy="306943"/>
              </a:xfrm>
              <a:custGeom>
                <a:avLst/>
                <a:gdLst/>
                <a:ahLst/>
                <a:cxnLst/>
                <a:rect l="l" t="t" r="r" b="b"/>
                <a:pathLst>
                  <a:path w="306069" h="314959">
                    <a:moveTo>
                      <a:pt x="0" y="314947"/>
                    </a:moveTo>
                    <a:lnTo>
                      <a:pt x="48184" y="306638"/>
                    </a:lnTo>
                    <a:lnTo>
                      <a:pt x="93805" y="291832"/>
                    </a:lnTo>
                    <a:lnTo>
                      <a:pt x="136359" y="271034"/>
                    </a:lnTo>
                    <a:lnTo>
                      <a:pt x="175342" y="244747"/>
                    </a:lnTo>
                    <a:lnTo>
                      <a:pt x="210250" y="213475"/>
                    </a:lnTo>
                    <a:lnTo>
                      <a:pt x="240578" y="177724"/>
                    </a:lnTo>
                    <a:lnTo>
                      <a:pt x="265823" y="137996"/>
                    </a:lnTo>
                    <a:lnTo>
                      <a:pt x="285481" y="94797"/>
                    </a:lnTo>
                    <a:lnTo>
                      <a:pt x="299048" y="48630"/>
                    </a:lnTo>
                    <a:lnTo>
                      <a:pt x="306019" y="0"/>
                    </a:lnTo>
                  </a:path>
                </a:pathLst>
              </a:custGeom>
              <a:ln w="9525">
                <a:solidFill>
                  <a:srgbClr val="17A1AC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1799" dirty="0"/>
              </a:p>
            </p:txBody>
          </p:sp>
          <p:sp>
            <p:nvSpPr>
              <p:cNvPr id="158" name="object 35"/>
              <p:cNvSpPr/>
              <p:nvPr/>
            </p:nvSpPr>
            <p:spPr>
              <a:xfrm>
                <a:off x="4411387" y="6090620"/>
                <a:ext cx="306943" cy="298279"/>
              </a:xfrm>
              <a:custGeom>
                <a:avLst/>
                <a:gdLst/>
                <a:ahLst/>
                <a:cxnLst/>
                <a:rect l="l" t="t" r="r" b="b"/>
                <a:pathLst>
                  <a:path w="314960" h="306070">
                    <a:moveTo>
                      <a:pt x="314947" y="306019"/>
                    </a:moveTo>
                    <a:lnTo>
                      <a:pt x="306638" y="257835"/>
                    </a:lnTo>
                    <a:lnTo>
                      <a:pt x="291832" y="212213"/>
                    </a:lnTo>
                    <a:lnTo>
                      <a:pt x="271034" y="169659"/>
                    </a:lnTo>
                    <a:lnTo>
                      <a:pt x="244747" y="130676"/>
                    </a:lnTo>
                    <a:lnTo>
                      <a:pt x="213475" y="95769"/>
                    </a:lnTo>
                    <a:lnTo>
                      <a:pt x="177724" y="65440"/>
                    </a:lnTo>
                    <a:lnTo>
                      <a:pt x="137996" y="40195"/>
                    </a:lnTo>
                    <a:lnTo>
                      <a:pt x="94797" y="20537"/>
                    </a:lnTo>
                    <a:lnTo>
                      <a:pt x="48630" y="6970"/>
                    </a:lnTo>
                    <a:lnTo>
                      <a:pt x="0" y="0"/>
                    </a:lnTo>
                  </a:path>
                </a:pathLst>
              </a:custGeom>
              <a:ln w="9525">
                <a:solidFill>
                  <a:srgbClr val="17A1AC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1799" dirty="0"/>
              </a:p>
            </p:txBody>
          </p:sp>
          <p:sp>
            <p:nvSpPr>
              <p:cNvPr id="159" name="object 36"/>
              <p:cNvSpPr/>
              <p:nvPr/>
            </p:nvSpPr>
            <p:spPr>
              <a:xfrm>
                <a:off x="4056236" y="6091438"/>
                <a:ext cx="298279" cy="306943"/>
              </a:xfrm>
              <a:custGeom>
                <a:avLst/>
                <a:gdLst/>
                <a:ahLst/>
                <a:cxnLst/>
                <a:rect l="l" t="t" r="r" b="b"/>
                <a:pathLst>
                  <a:path w="306069" h="314959">
                    <a:moveTo>
                      <a:pt x="306019" y="0"/>
                    </a:moveTo>
                    <a:lnTo>
                      <a:pt x="257835" y="8308"/>
                    </a:lnTo>
                    <a:lnTo>
                      <a:pt x="212213" y="23114"/>
                    </a:lnTo>
                    <a:lnTo>
                      <a:pt x="169659" y="43912"/>
                    </a:lnTo>
                    <a:lnTo>
                      <a:pt x="130676" y="70199"/>
                    </a:lnTo>
                    <a:lnTo>
                      <a:pt x="95769" y="101471"/>
                    </a:lnTo>
                    <a:lnTo>
                      <a:pt x="65440" y="137223"/>
                    </a:lnTo>
                    <a:lnTo>
                      <a:pt x="40195" y="176950"/>
                    </a:lnTo>
                    <a:lnTo>
                      <a:pt x="20537" y="220150"/>
                    </a:lnTo>
                    <a:lnTo>
                      <a:pt x="6970" y="266317"/>
                    </a:lnTo>
                    <a:lnTo>
                      <a:pt x="0" y="314947"/>
                    </a:lnTo>
                  </a:path>
                </a:pathLst>
              </a:custGeom>
              <a:ln w="9525">
                <a:solidFill>
                  <a:srgbClr val="17A1AC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1799" dirty="0"/>
              </a:p>
            </p:txBody>
          </p:sp>
          <p:sp>
            <p:nvSpPr>
              <p:cNvPr id="160" name="object 37"/>
              <p:cNvSpPr/>
              <p:nvPr/>
            </p:nvSpPr>
            <p:spPr>
              <a:xfrm>
                <a:off x="4057041" y="6455287"/>
                <a:ext cx="306943" cy="298279"/>
              </a:xfrm>
              <a:custGeom>
                <a:avLst/>
                <a:gdLst/>
                <a:ahLst/>
                <a:cxnLst/>
                <a:rect l="l" t="t" r="r" b="b"/>
                <a:pathLst>
                  <a:path w="314960" h="306070">
                    <a:moveTo>
                      <a:pt x="0" y="0"/>
                    </a:moveTo>
                    <a:lnTo>
                      <a:pt x="8308" y="48184"/>
                    </a:lnTo>
                    <a:lnTo>
                      <a:pt x="23114" y="93805"/>
                    </a:lnTo>
                    <a:lnTo>
                      <a:pt x="43912" y="136359"/>
                    </a:lnTo>
                    <a:lnTo>
                      <a:pt x="70199" y="175342"/>
                    </a:lnTo>
                    <a:lnTo>
                      <a:pt x="101471" y="210250"/>
                    </a:lnTo>
                    <a:lnTo>
                      <a:pt x="137223" y="240578"/>
                    </a:lnTo>
                    <a:lnTo>
                      <a:pt x="176950" y="265823"/>
                    </a:lnTo>
                    <a:lnTo>
                      <a:pt x="220150" y="285481"/>
                    </a:lnTo>
                    <a:lnTo>
                      <a:pt x="266317" y="299048"/>
                    </a:lnTo>
                    <a:lnTo>
                      <a:pt x="314947" y="306019"/>
                    </a:lnTo>
                  </a:path>
                </a:pathLst>
              </a:custGeom>
              <a:ln w="9525">
                <a:solidFill>
                  <a:srgbClr val="17A1AC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1799" dirty="0"/>
              </a:p>
            </p:txBody>
          </p:sp>
          <p:sp>
            <p:nvSpPr>
              <p:cNvPr id="161" name="object 38"/>
              <p:cNvSpPr/>
              <p:nvPr/>
            </p:nvSpPr>
            <p:spPr>
              <a:xfrm>
                <a:off x="4719667" y="6407896"/>
                <a:ext cx="619" cy="28466"/>
              </a:xfrm>
              <a:custGeom>
                <a:avLst/>
                <a:gdLst/>
                <a:ahLst/>
                <a:cxnLst/>
                <a:rect l="l" t="t" r="r" b="b"/>
                <a:pathLst>
                  <a:path w="635" h="29209">
                    <a:moveTo>
                      <a:pt x="0" y="29095"/>
                    </a:moveTo>
                    <a:lnTo>
                      <a:pt x="203" y="24269"/>
                    </a:lnTo>
                    <a:lnTo>
                      <a:pt x="304" y="19418"/>
                    </a:lnTo>
                    <a:lnTo>
                      <a:pt x="304" y="14541"/>
                    </a:lnTo>
                    <a:lnTo>
                      <a:pt x="304" y="9677"/>
                    </a:lnTo>
                    <a:lnTo>
                      <a:pt x="203" y="4825"/>
                    </a:lnTo>
                    <a:lnTo>
                      <a:pt x="0" y="0"/>
                    </a:lnTo>
                  </a:path>
                </a:pathLst>
              </a:custGeom>
              <a:ln w="9525">
                <a:solidFill>
                  <a:srgbClr val="17A1AC"/>
                </a:solidFill>
              </a:ln>
            </p:spPr>
            <p:txBody>
              <a:bodyPr wrap="square" lIns="0" tIns="0" rIns="0" bIns="0" rtlCol="0"/>
              <a:lstStyle/>
              <a:p>
                <a:endParaRPr sz="1799" dirty="0"/>
              </a:p>
            </p:txBody>
          </p:sp>
          <p:sp>
            <p:nvSpPr>
              <p:cNvPr id="162" name="object 39"/>
              <p:cNvSpPr/>
              <p:nvPr/>
            </p:nvSpPr>
            <p:spPr>
              <a:xfrm>
                <a:off x="4373502" y="6089789"/>
                <a:ext cx="28466" cy="619"/>
              </a:xfrm>
              <a:custGeom>
                <a:avLst/>
                <a:gdLst/>
                <a:ahLst/>
                <a:cxnLst/>
                <a:rect l="l" t="t" r="r" b="b"/>
                <a:pathLst>
                  <a:path w="29210" h="634">
                    <a:moveTo>
                      <a:pt x="29108" y="304"/>
                    </a:moveTo>
                    <a:lnTo>
                      <a:pt x="24282" y="114"/>
                    </a:lnTo>
                    <a:lnTo>
                      <a:pt x="19430" y="0"/>
                    </a:lnTo>
                    <a:lnTo>
                      <a:pt x="14554" y="0"/>
                    </a:lnTo>
                    <a:lnTo>
                      <a:pt x="9677" y="0"/>
                    </a:lnTo>
                    <a:lnTo>
                      <a:pt x="4825" y="114"/>
                    </a:lnTo>
                    <a:lnTo>
                      <a:pt x="0" y="304"/>
                    </a:lnTo>
                  </a:path>
                </a:pathLst>
              </a:custGeom>
              <a:ln w="9525">
                <a:solidFill>
                  <a:srgbClr val="17A1AC"/>
                </a:solidFill>
              </a:ln>
            </p:spPr>
            <p:txBody>
              <a:bodyPr wrap="square" lIns="0" tIns="0" rIns="0" bIns="0" rtlCol="0"/>
              <a:lstStyle/>
              <a:p>
                <a:endParaRPr sz="1799" dirty="0"/>
              </a:p>
            </p:txBody>
          </p:sp>
          <p:sp>
            <p:nvSpPr>
              <p:cNvPr id="163" name="object 40"/>
              <p:cNvSpPr/>
              <p:nvPr/>
            </p:nvSpPr>
            <p:spPr>
              <a:xfrm>
                <a:off x="4055408" y="6407896"/>
                <a:ext cx="619" cy="28466"/>
              </a:xfrm>
              <a:custGeom>
                <a:avLst/>
                <a:gdLst/>
                <a:ahLst/>
                <a:cxnLst/>
                <a:rect l="l" t="t" r="r" b="b"/>
                <a:pathLst>
                  <a:path w="635" h="29209">
                    <a:moveTo>
                      <a:pt x="304" y="0"/>
                    </a:moveTo>
                    <a:lnTo>
                      <a:pt x="101" y="4825"/>
                    </a:lnTo>
                    <a:lnTo>
                      <a:pt x="0" y="9677"/>
                    </a:lnTo>
                    <a:lnTo>
                      <a:pt x="0" y="14541"/>
                    </a:lnTo>
                    <a:lnTo>
                      <a:pt x="0" y="19418"/>
                    </a:lnTo>
                    <a:lnTo>
                      <a:pt x="101" y="24269"/>
                    </a:lnTo>
                    <a:lnTo>
                      <a:pt x="304" y="29095"/>
                    </a:lnTo>
                  </a:path>
                </a:pathLst>
              </a:custGeom>
              <a:ln w="9525">
                <a:solidFill>
                  <a:srgbClr val="17A1AC"/>
                </a:solidFill>
              </a:ln>
            </p:spPr>
            <p:txBody>
              <a:bodyPr wrap="square" lIns="0" tIns="0" rIns="0" bIns="0" rtlCol="0"/>
              <a:lstStyle/>
              <a:p>
                <a:endParaRPr sz="1799" dirty="0"/>
              </a:p>
            </p:txBody>
          </p:sp>
          <p:sp>
            <p:nvSpPr>
              <p:cNvPr id="164" name="object 41"/>
              <p:cNvSpPr/>
              <p:nvPr/>
            </p:nvSpPr>
            <p:spPr>
              <a:xfrm>
                <a:off x="4373502" y="6754048"/>
                <a:ext cx="28466" cy="619"/>
              </a:xfrm>
              <a:custGeom>
                <a:avLst/>
                <a:gdLst/>
                <a:ahLst/>
                <a:cxnLst/>
                <a:rect l="l" t="t" r="r" b="b"/>
                <a:pathLst>
                  <a:path w="29210" h="634">
                    <a:moveTo>
                      <a:pt x="0" y="0"/>
                    </a:moveTo>
                    <a:lnTo>
                      <a:pt x="4825" y="203"/>
                    </a:lnTo>
                    <a:lnTo>
                      <a:pt x="9677" y="304"/>
                    </a:lnTo>
                    <a:lnTo>
                      <a:pt x="14554" y="304"/>
                    </a:lnTo>
                    <a:lnTo>
                      <a:pt x="19430" y="304"/>
                    </a:lnTo>
                    <a:lnTo>
                      <a:pt x="24282" y="203"/>
                    </a:lnTo>
                    <a:lnTo>
                      <a:pt x="29108" y="0"/>
                    </a:lnTo>
                  </a:path>
                </a:pathLst>
              </a:custGeom>
              <a:ln w="9525">
                <a:solidFill>
                  <a:srgbClr val="17A1AC"/>
                </a:solidFill>
              </a:ln>
            </p:spPr>
            <p:txBody>
              <a:bodyPr wrap="square" lIns="0" tIns="0" rIns="0" bIns="0" rtlCol="0"/>
              <a:lstStyle/>
              <a:p>
                <a:endParaRPr sz="1799" dirty="0"/>
              </a:p>
            </p:txBody>
          </p:sp>
        </p:grpSp>
      </p:grpSp>
      <p:sp>
        <p:nvSpPr>
          <p:cNvPr id="165" name="object 42"/>
          <p:cNvSpPr txBox="1"/>
          <p:nvPr/>
        </p:nvSpPr>
        <p:spPr>
          <a:xfrm>
            <a:off x="5212990" y="3104086"/>
            <a:ext cx="984930" cy="1769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150" b="1" spc="-55" dirty="0">
                <a:solidFill>
                  <a:srgbClr val="112248"/>
                </a:solidFill>
                <a:latin typeface="Arial Black"/>
                <a:cs typeface="Arial Black"/>
              </a:rPr>
              <a:t>BENEFITS</a:t>
            </a:r>
            <a:r>
              <a:rPr sz="1150" b="1" spc="-310" dirty="0">
                <a:solidFill>
                  <a:srgbClr val="112248"/>
                </a:solidFill>
                <a:latin typeface="Arial Black"/>
                <a:cs typeface="Arial Black"/>
              </a:rPr>
              <a:t> </a:t>
            </a:r>
            <a:r>
              <a:rPr sz="1150" b="1" spc="-65" dirty="0">
                <a:solidFill>
                  <a:srgbClr val="112248"/>
                </a:solidFill>
                <a:latin typeface="Arial Black"/>
                <a:cs typeface="Arial Black"/>
              </a:rPr>
              <a:t>OF</a:t>
            </a:r>
            <a:endParaRPr sz="1150" dirty="0">
              <a:latin typeface="Arial Black"/>
              <a:cs typeface="Arial Black"/>
            </a:endParaRPr>
          </a:p>
        </p:txBody>
      </p:sp>
      <p:sp>
        <p:nvSpPr>
          <p:cNvPr id="166" name="object 43"/>
          <p:cNvSpPr/>
          <p:nvPr/>
        </p:nvSpPr>
        <p:spPr>
          <a:xfrm>
            <a:off x="5238106" y="3299648"/>
            <a:ext cx="959566" cy="386672"/>
          </a:xfrm>
          <a:custGeom>
            <a:avLst/>
            <a:gdLst/>
            <a:ahLst/>
            <a:cxnLst/>
            <a:rect l="l" t="t" r="r" b="b"/>
            <a:pathLst>
              <a:path w="984885" h="396875">
                <a:moveTo>
                  <a:pt x="122897" y="0"/>
                </a:moveTo>
                <a:lnTo>
                  <a:pt x="0" y="0"/>
                </a:lnTo>
                <a:lnTo>
                  <a:pt x="0" y="396824"/>
                </a:lnTo>
                <a:lnTo>
                  <a:pt x="122897" y="396824"/>
                </a:lnTo>
                <a:lnTo>
                  <a:pt x="122897" y="0"/>
                </a:lnTo>
                <a:close/>
              </a:path>
              <a:path w="984885" h="396875">
                <a:moveTo>
                  <a:pt x="369824" y="0"/>
                </a:moveTo>
                <a:lnTo>
                  <a:pt x="165455" y="0"/>
                </a:lnTo>
                <a:lnTo>
                  <a:pt x="165455" y="396824"/>
                </a:lnTo>
                <a:lnTo>
                  <a:pt x="288620" y="396824"/>
                </a:lnTo>
                <a:lnTo>
                  <a:pt x="288620" y="235762"/>
                </a:lnTo>
                <a:lnTo>
                  <a:pt x="458735" y="235762"/>
                </a:lnTo>
                <a:lnTo>
                  <a:pt x="453867" y="232663"/>
                </a:lnTo>
                <a:lnTo>
                  <a:pt x="446632" y="229006"/>
                </a:lnTo>
                <a:lnTo>
                  <a:pt x="437908" y="225348"/>
                </a:lnTo>
                <a:lnTo>
                  <a:pt x="427697" y="221691"/>
                </a:lnTo>
                <a:lnTo>
                  <a:pt x="440647" y="218375"/>
                </a:lnTo>
                <a:lnTo>
                  <a:pt x="482421" y="197986"/>
                </a:lnTo>
                <a:lnTo>
                  <a:pt x="509485" y="167144"/>
                </a:lnTo>
                <a:lnTo>
                  <a:pt x="512607" y="160794"/>
                </a:lnTo>
                <a:lnTo>
                  <a:pt x="288620" y="160794"/>
                </a:lnTo>
                <a:lnTo>
                  <a:pt x="288620" y="80124"/>
                </a:lnTo>
                <a:lnTo>
                  <a:pt x="519991" y="80124"/>
                </a:lnTo>
                <a:lnTo>
                  <a:pt x="518969" y="75152"/>
                </a:lnTo>
                <a:lnTo>
                  <a:pt x="495232" y="33726"/>
                </a:lnTo>
                <a:lnTo>
                  <a:pt x="456717" y="9740"/>
                </a:lnTo>
                <a:lnTo>
                  <a:pt x="396570" y="609"/>
                </a:lnTo>
                <a:lnTo>
                  <a:pt x="369824" y="0"/>
                </a:lnTo>
                <a:close/>
              </a:path>
              <a:path w="984885" h="396875">
                <a:moveTo>
                  <a:pt x="458735" y="235762"/>
                </a:moveTo>
                <a:lnTo>
                  <a:pt x="299440" y="235762"/>
                </a:lnTo>
                <a:lnTo>
                  <a:pt x="307612" y="236338"/>
                </a:lnTo>
                <a:lnTo>
                  <a:pt x="315345" y="238066"/>
                </a:lnTo>
                <a:lnTo>
                  <a:pt x="345630" y="264817"/>
                </a:lnTo>
                <a:lnTo>
                  <a:pt x="417233" y="396824"/>
                </a:lnTo>
                <a:lnTo>
                  <a:pt x="552564" y="396824"/>
                </a:lnTo>
                <a:lnTo>
                  <a:pt x="496404" y="281838"/>
                </a:lnTo>
                <a:lnTo>
                  <a:pt x="473180" y="249889"/>
                </a:lnTo>
                <a:lnTo>
                  <a:pt x="459613" y="236321"/>
                </a:lnTo>
                <a:lnTo>
                  <a:pt x="458735" y="235762"/>
                </a:lnTo>
                <a:close/>
              </a:path>
              <a:path w="984885" h="396875">
                <a:moveTo>
                  <a:pt x="553923" y="393209"/>
                </a:moveTo>
                <a:lnTo>
                  <a:pt x="552564" y="396824"/>
                </a:lnTo>
                <a:lnTo>
                  <a:pt x="555790" y="396824"/>
                </a:lnTo>
                <a:lnTo>
                  <a:pt x="553923" y="393209"/>
                </a:lnTo>
                <a:close/>
              </a:path>
              <a:path w="984885" h="396875">
                <a:moveTo>
                  <a:pt x="835456" y="0"/>
                </a:moveTo>
                <a:lnTo>
                  <a:pt x="701713" y="0"/>
                </a:lnTo>
                <a:lnTo>
                  <a:pt x="553923" y="393209"/>
                </a:lnTo>
                <a:lnTo>
                  <a:pt x="555790" y="396824"/>
                </a:lnTo>
                <a:lnTo>
                  <a:pt x="677760" y="396824"/>
                </a:lnTo>
                <a:lnTo>
                  <a:pt x="697103" y="331317"/>
                </a:lnTo>
                <a:lnTo>
                  <a:pt x="959963" y="331317"/>
                </a:lnTo>
                <a:lnTo>
                  <a:pt x="927719" y="245516"/>
                </a:lnTo>
                <a:lnTo>
                  <a:pt x="723734" y="245516"/>
                </a:lnTo>
                <a:lnTo>
                  <a:pt x="767080" y="102857"/>
                </a:lnTo>
                <a:lnTo>
                  <a:pt x="874109" y="102857"/>
                </a:lnTo>
                <a:lnTo>
                  <a:pt x="835456" y="0"/>
                </a:lnTo>
                <a:close/>
              </a:path>
              <a:path w="984885" h="396875">
                <a:moveTo>
                  <a:pt x="959963" y="331317"/>
                </a:moveTo>
                <a:lnTo>
                  <a:pt x="836320" y="331317"/>
                </a:lnTo>
                <a:lnTo>
                  <a:pt x="856170" y="396824"/>
                </a:lnTo>
                <a:lnTo>
                  <a:pt x="984580" y="396824"/>
                </a:lnTo>
                <a:lnTo>
                  <a:pt x="959963" y="331317"/>
                </a:lnTo>
                <a:close/>
              </a:path>
              <a:path w="984885" h="396875">
                <a:moveTo>
                  <a:pt x="874109" y="102857"/>
                </a:moveTo>
                <a:lnTo>
                  <a:pt x="767080" y="102857"/>
                </a:lnTo>
                <a:lnTo>
                  <a:pt x="810882" y="245516"/>
                </a:lnTo>
                <a:lnTo>
                  <a:pt x="927719" y="245516"/>
                </a:lnTo>
                <a:lnTo>
                  <a:pt x="874109" y="102857"/>
                </a:lnTo>
                <a:close/>
              </a:path>
              <a:path w="984885" h="396875">
                <a:moveTo>
                  <a:pt x="519991" y="80124"/>
                </a:moveTo>
                <a:lnTo>
                  <a:pt x="342480" y="80124"/>
                </a:lnTo>
                <a:lnTo>
                  <a:pt x="357927" y="80767"/>
                </a:lnTo>
                <a:lnTo>
                  <a:pt x="370701" y="82696"/>
                </a:lnTo>
                <a:lnTo>
                  <a:pt x="399645" y="110862"/>
                </a:lnTo>
                <a:lnTo>
                  <a:pt x="400405" y="119913"/>
                </a:lnTo>
                <a:lnTo>
                  <a:pt x="400405" y="128574"/>
                </a:lnTo>
                <a:lnTo>
                  <a:pt x="397840" y="136245"/>
                </a:lnTo>
                <a:lnTo>
                  <a:pt x="387553" y="149605"/>
                </a:lnTo>
                <a:lnTo>
                  <a:pt x="380923" y="153746"/>
                </a:lnTo>
                <a:lnTo>
                  <a:pt x="372795" y="155371"/>
                </a:lnTo>
                <a:lnTo>
                  <a:pt x="361735" y="157746"/>
                </a:lnTo>
                <a:lnTo>
                  <a:pt x="352634" y="159440"/>
                </a:lnTo>
                <a:lnTo>
                  <a:pt x="345495" y="160456"/>
                </a:lnTo>
                <a:lnTo>
                  <a:pt x="340321" y="160794"/>
                </a:lnTo>
                <a:lnTo>
                  <a:pt x="512607" y="160794"/>
                </a:lnTo>
                <a:lnTo>
                  <a:pt x="515651" y="154604"/>
                </a:lnTo>
                <a:lnTo>
                  <a:pt x="520052" y="140930"/>
                </a:lnTo>
                <a:lnTo>
                  <a:pt x="522691" y="126119"/>
                </a:lnTo>
                <a:lnTo>
                  <a:pt x="523570" y="110172"/>
                </a:lnTo>
                <a:lnTo>
                  <a:pt x="522420" y="91944"/>
                </a:lnTo>
                <a:lnTo>
                  <a:pt x="519991" y="80124"/>
                </a:lnTo>
                <a:close/>
              </a:path>
            </a:pathLst>
          </a:custGeom>
          <a:solidFill>
            <a:srgbClr val="112248"/>
          </a:solidFill>
        </p:spPr>
        <p:txBody>
          <a:bodyPr wrap="square" lIns="0" tIns="0" rIns="0" bIns="0" rtlCol="0"/>
          <a:lstStyle/>
          <a:p>
            <a:endParaRPr sz="1799" dirty="0"/>
          </a:p>
        </p:txBody>
      </p:sp>
      <p:sp>
        <p:nvSpPr>
          <p:cNvPr id="167" name="Rectangle 166">
            <a:hlinkClick r:id="rId5"/>
          </p:cNvPr>
          <p:cNvSpPr/>
          <p:nvPr/>
        </p:nvSpPr>
        <p:spPr>
          <a:xfrm>
            <a:off x="9806814" y="3100432"/>
            <a:ext cx="1836344" cy="6446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pic>
        <p:nvPicPr>
          <p:cNvPr id="168" name="Picture 4" descr="Image result for click icon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135" y="3265218"/>
            <a:ext cx="371894" cy="33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9" name="TextBox 168">
            <a:hlinkClick r:id="rId6"/>
          </p:cNvPr>
          <p:cNvSpPr txBox="1"/>
          <p:nvPr/>
        </p:nvSpPr>
        <p:spPr>
          <a:xfrm>
            <a:off x="9894720" y="3191990"/>
            <a:ext cx="1367152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To access</a:t>
            </a:r>
          </a:p>
          <a:p>
            <a:pPr algn="ctr"/>
            <a:r>
              <a:rPr lang="en-US" sz="1200" dirty="0"/>
              <a:t> test version of IRA </a:t>
            </a:r>
          </a:p>
        </p:txBody>
      </p:sp>
      <p:pic>
        <p:nvPicPr>
          <p:cNvPr id="171" name="Picture 18" descr="Image result for python logo 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634" y="5833782"/>
            <a:ext cx="927773" cy="92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2" name="Picture 30" descr="Image result for annyang icon 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105" y="5941636"/>
            <a:ext cx="712063" cy="71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" name="Picture 8" descr="Image result for aw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106" y="6052830"/>
            <a:ext cx="870532" cy="48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" name="Picture 14" descr="Image result for elasticsearch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874" y="5943689"/>
            <a:ext cx="1360267" cy="70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" name="Picture 26" descr="Image result for aws lex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4606" y="6007181"/>
            <a:ext cx="580973" cy="580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71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EDC4A-4482-46C7-B381-777711C59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</p:spPr>
        <p:txBody>
          <a:bodyPr/>
          <a:lstStyle/>
          <a:p>
            <a:r>
              <a:rPr lang="en-US" dirty="0"/>
              <a:t>SNAP – Voice based platform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77E2066-A4A0-477E-97FF-3764C3348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05" y="734034"/>
            <a:ext cx="10665710" cy="5275628"/>
          </a:xfrm>
          <a:prstGeom prst="rect">
            <a:avLst/>
          </a:prstGeom>
        </p:spPr>
      </p:pic>
      <p:sp>
        <p:nvSpPr>
          <p:cNvPr id="9" name="Rectangle 8">
            <a:hlinkClick r:id="rId4"/>
            <a:extLst>
              <a:ext uri="{FF2B5EF4-FFF2-40B4-BE49-F238E27FC236}">
                <a16:creationId xmlns:a16="http://schemas.microsoft.com/office/drawing/2014/main" id="{C9BC9F64-32C4-447C-BCA6-2E901E675C21}"/>
              </a:ext>
            </a:extLst>
          </p:cNvPr>
          <p:cNvSpPr/>
          <p:nvPr/>
        </p:nvSpPr>
        <p:spPr>
          <a:xfrm>
            <a:off x="9143999" y="6123966"/>
            <a:ext cx="1670483" cy="4922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Demo: SNAP</a:t>
            </a:r>
          </a:p>
        </p:txBody>
      </p:sp>
    </p:spTree>
    <p:extLst>
      <p:ext uri="{BB962C8B-B14F-4D97-AF65-F5344CB8AC3E}">
        <p14:creationId xmlns:p14="http://schemas.microsoft.com/office/powerpoint/2010/main" val="3179194664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theme/theme1.xml><?xml version="1.0" encoding="utf-8"?>
<a:theme xmlns:a="http://schemas.openxmlformats.org/drawingml/2006/main" name="LV Marketing Theme">
  <a:themeElements>
    <a:clrScheme name="Custom 2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957A3"/>
      </a:accent1>
      <a:accent2>
        <a:srgbClr val="7F7F7F"/>
      </a:accent2>
      <a:accent3>
        <a:srgbClr val="4D84BC"/>
      </a:accent3>
      <a:accent4>
        <a:srgbClr val="1AA4AD"/>
      </a:accent4>
      <a:accent5>
        <a:srgbClr val="4D84BC"/>
      </a:accent5>
      <a:accent6>
        <a:srgbClr val="112248"/>
      </a:accent6>
      <a:hlink>
        <a:srgbClr val="1957A3"/>
      </a:hlink>
      <a:folHlink>
        <a:srgbClr val="7F8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V Marketing Theme" id="{6EC8DCDE-9097-4687-A58E-F22E6E03370B}" vid="{F54F3BFF-62C9-4FCD-9277-ADA213999265}"/>
    </a:ext>
  </a:extLst>
</a:theme>
</file>

<file path=ppt/theme/theme2.xml><?xml version="1.0" encoding="utf-8"?>
<a:theme xmlns:a="http://schemas.openxmlformats.org/drawingml/2006/main" name="LV Mkting Theme">
  <a:themeElements>
    <a:clrScheme name="Custom 2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957A3"/>
      </a:accent1>
      <a:accent2>
        <a:srgbClr val="7F7F7F"/>
      </a:accent2>
      <a:accent3>
        <a:srgbClr val="4D84BC"/>
      </a:accent3>
      <a:accent4>
        <a:srgbClr val="1AA4AD"/>
      </a:accent4>
      <a:accent5>
        <a:srgbClr val="4D84BC"/>
      </a:accent5>
      <a:accent6>
        <a:srgbClr val="112248"/>
      </a:accent6>
      <a:hlink>
        <a:srgbClr val="1957A3"/>
      </a:hlink>
      <a:folHlink>
        <a:srgbClr val="7F8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V Mkting Theme" id="{5FD5764A-DC24-483A-8F9F-851942A38643}" vid="{36C3421B-C600-4EC0-95F8-65E3346DC77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LV Marketing Theme</Template>
  <TotalTime>17734</TotalTime>
  <Words>1473</Words>
  <Application>Microsoft Office PowerPoint</Application>
  <PresentationFormat>Widescreen</PresentationFormat>
  <Paragraphs>358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Arial</vt:lpstr>
      <vt:lpstr>Arial Black</vt:lpstr>
      <vt:lpstr>Avenir Book</vt:lpstr>
      <vt:lpstr>Calibri</vt:lpstr>
      <vt:lpstr>Gill Sans MT</vt:lpstr>
      <vt:lpstr>Lucida Sans</vt:lpstr>
      <vt:lpstr>Open Sans</vt:lpstr>
      <vt:lpstr>Segoe UI</vt:lpstr>
      <vt:lpstr>Segoe UI Light</vt:lpstr>
      <vt:lpstr>Wingdings</vt:lpstr>
      <vt:lpstr>LV Marketing Theme</vt:lpstr>
      <vt:lpstr>LV Mkting Theme</vt:lpstr>
      <vt:lpstr>LatentView Proposal – Next Priorities for Revlon</vt:lpstr>
      <vt:lpstr>PowerPoint Presentation</vt:lpstr>
      <vt:lpstr>Analytics roadmap</vt:lpstr>
      <vt:lpstr>Data as a service</vt:lpstr>
      <vt:lpstr>Integrating large volume of data from multiple sources</vt:lpstr>
      <vt:lpstr>Traditional BI &amp; reporting</vt:lpstr>
      <vt:lpstr>PowerPoint Presentation</vt:lpstr>
      <vt:lpstr>Meet IRA – Amazon Lex Powered Innovation Radar Assistant!</vt:lpstr>
      <vt:lpstr>SNAP – Voice based platform</vt:lpstr>
      <vt:lpstr>PowerPoint Presentation</vt:lpstr>
      <vt:lpstr>Forecasting</vt:lpstr>
      <vt:lpstr>CAT Web Tool</vt:lpstr>
      <vt:lpstr>Spend optimization: Pillars of marketing mix platform</vt:lpstr>
      <vt:lpstr>PowerPoint Presentation</vt:lpstr>
      <vt:lpstr>PowerPoint Presentation</vt:lpstr>
      <vt:lpstr>Personalization on the web using A/B Testing</vt:lpstr>
      <vt:lpstr>Thank You</vt:lpstr>
      <vt:lpstr>PowerPoint Presentation</vt:lpstr>
      <vt:lpstr>Integrating large volume of data from multiple 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Abhineet Basan</dc:creator>
  <cp:lastModifiedBy>Siva Palanisamy</cp:lastModifiedBy>
  <cp:revision>489</cp:revision>
  <dcterms:created xsi:type="dcterms:W3CDTF">2018-07-09T10:37:31Z</dcterms:created>
  <dcterms:modified xsi:type="dcterms:W3CDTF">2018-11-13T06:34:40Z</dcterms:modified>
</cp:coreProperties>
</file>